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y="5143500" cx="9144000"/>
  <p:notesSz cx="6858000" cy="9144000"/>
  <p:embeddedFontLst>
    <p:embeddedFont>
      <p:font typeface="Tahoma"/>
      <p:regular r:id="rId25"/>
      <p:bold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7" roundtripDataSignature="AMtx7mjHdWn1tgF7pZ9njpejHg9kd+Y0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Tahoma-bold.fntdata"/><Relationship Id="rId25" Type="http://schemas.openxmlformats.org/officeDocument/2006/relationships/font" Target="fonts/Tahoma-regular.fntdata"/><Relationship Id="rId27" Type="http://customschemas.google.com/relationships/presentationmetadata" Target="meta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fb41cf3287_0_15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3fb41cf3287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3" name="Google Shape;103;p2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0" name="Google Shape;110;p3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p4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Geraint hands over to dave? 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Geraint hands over to dave?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Extra generation = increased climate impact &amp; better viability.   CF is estimated, depends on us getting a 2MW upgrade, will start in earnest after 10 years and is allowing for inflation (circa £2M at todays prices)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faa66c693a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g3faa66c693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Extra generation = increased climate impact &amp; better viability.   CF is estimated, depends on us getting a 2MW upgrade, will start in earnest after 10 years and is allowing for inflation (circa £2M at todays prices)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6" name="Google Shape;146;p8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Doesn’t allow for trees etc 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" name="Google Shape;157;p1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3" name="Google Shape;163;p1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12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5" name="Google Shape;175;p13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p14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" name="Google Shape;18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Still supported by STCE, DG to join LCE as a director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Messages of support on SC portal particularly useful.. 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9" name="Google Shape;199;p17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3fb41cf3287_0_5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g3fb41cf3287_0_5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g3fb41cf3287_0_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3fb41cf3287_0_6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g3fb41cf3287_0_6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g3fb41cf3287_0_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g3fb41cf3287_0_6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g3fb41cf3287_0_6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3fb41cf3287_0_6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g3fb41cf3287_0_6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g3fb41cf3287_0_6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g3fb41cf3287_0_6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3fb41cf3287_0_7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g3fb41cf3287_0_7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3fb41cf3287_0_76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g3fb41cf3287_0_76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g3fb41cf3287_0_7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3fb41cf3287_0_8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g3fb41cf3287_0_8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3fb41cf3287_0_8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g3fb41cf3287_0_8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g3fb41cf3287_0_8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g3fb41cf3287_0_8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g3fb41cf3287_0_8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3fb41cf3287_0_89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g3fb41cf3287_0_8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3fb41cf3287_0_9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g3fb41cf3287_0_9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g3fb41cf3287_0_9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3fb41cf3287_0_9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b41cf3287_0_98"/>
          <p:cNvSpPr/>
          <p:nvPr/>
        </p:nvSpPr>
        <p:spPr>
          <a:xfrm>
            <a:off x="-48325" y="-44300"/>
            <a:ext cx="9320700" cy="1173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g3fb41cf3287_0_98"/>
          <p:cNvSpPr txBox="1"/>
          <p:nvPr>
            <p:ph type="ctrTitle"/>
          </p:nvPr>
        </p:nvSpPr>
        <p:spPr>
          <a:xfrm>
            <a:off x="302441" y="268706"/>
            <a:ext cx="8520600" cy="690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5200"/>
              <a:buFont typeface="Tahoma"/>
              <a:buNone/>
              <a:defRPr sz="3200">
                <a:solidFill>
                  <a:srgbClr val="0066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3" name="Google Shape;53;g3fb41cf3287_0_9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4" name="Google Shape;54;g3fb41cf3287_0_98"/>
          <p:cNvSpPr txBox="1"/>
          <p:nvPr/>
        </p:nvSpPr>
        <p:spPr>
          <a:xfrm>
            <a:off x="386742" y="4613090"/>
            <a:ext cx="2484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6600"/>
                </a:solidFill>
                <a:latin typeface="Arial"/>
                <a:ea typeface="Arial"/>
                <a:cs typeface="Arial"/>
                <a:sym typeface="Arial"/>
              </a:rPr>
              <a:t>Lightfoot Community Energy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55;g3fb41cf3287_0_9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631382" y="3883205"/>
            <a:ext cx="1173612" cy="1173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fb41cf3287_0_162"/>
          <p:cNvSpPr txBox="1"/>
          <p:nvPr>
            <p:ph type="ctrTitle"/>
          </p:nvPr>
        </p:nvSpPr>
        <p:spPr>
          <a:xfrm>
            <a:off x="302441" y="530410"/>
            <a:ext cx="8520600" cy="690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3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2" name="Google Shape;62;g3fb41cf3287_0_16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3" name="Google Shape;63;g3fb41cf3287_0_162"/>
          <p:cNvSpPr txBox="1"/>
          <p:nvPr/>
        </p:nvSpPr>
        <p:spPr>
          <a:xfrm>
            <a:off x="386742" y="4613090"/>
            <a:ext cx="2484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6600"/>
                </a:solidFill>
                <a:latin typeface="Arial"/>
                <a:ea typeface="Arial"/>
                <a:cs typeface="Arial"/>
                <a:sym typeface="Arial"/>
              </a:rPr>
              <a:t>Lightfoot Community Energy</a:t>
            </a:r>
            <a:endParaRPr/>
          </a:p>
        </p:txBody>
      </p:sp>
      <p:pic>
        <p:nvPicPr>
          <p:cNvPr id="64" name="Google Shape;64;g3fb41cf3287_0_16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631382" y="3883205"/>
            <a:ext cx="1173612" cy="1173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fb41cf3287_0_16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g3fb41cf3287_0_16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g3fb41cf3287_0_16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g3fb41cf3287_0_16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fb41cf3287_0_17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g3fb41cf3287_0_17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fb41cf3287_0_17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g3fb41cf3287_0_17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g3fb41cf3287_0_17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fb41cf3287_0_17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g3fb41cf3287_0_17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b41cf3287_0_18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g3fb41cf3287_0_18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g3fb41cf3287_0_18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g3fb41cf3287_0_18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g3fb41cf3287_0_18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fb41cf3287_0_188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g3fb41cf3287_0_18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b41cf3287_0_19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g3fb41cf3287_0_19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g3fb41cf3287_0_19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fb41cf3287_0_19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0" Type="http://schemas.openxmlformats.org/officeDocument/2006/relationships/theme" Target="../theme/theme3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3fb41cf3287_0_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g3fb41cf3287_0_5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g3fb41cf3287_0_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fb41cf3287_0_1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Google Shape;58;g3fb41cf3287_0_15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g3fb41cf3287_0_1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b41cf3287_0_153"/>
          <p:cNvSpPr txBox="1"/>
          <p:nvPr>
            <p:ph type="ctrTitle"/>
          </p:nvPr>
        </p:nvSpPr>
        <p:spPr>
          <a:xfrm>
            <a:off x="311708" y="1175656"/>
            <a:ext cx="4260300" cy="2653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40741"/>
              <a:buNone/>
            </a:pPr>
            <a:r>
              <a:rPr b="1" lang="en-GB" sz="2400">
                <a:latin typeface="Tahoma"/>
                <a:ea typeface="Tahoma"/>
                <a:cs typeface="Tahoma"/>
                <a:sym typeface="Tahoma"/>
              </a:rPr>
              <a:t>Bishop’s Castle Community Wind Energy Project</a:t>
            </a:r>
            <a:br>
              <a:rPr b="1" lang="en-GB" sz="2400">
                <a:latin typeface="Tahoma"/>
                <a:ea typeface="Tahoma"/>
                <a:cs typeface="Tahoma"/>
                <a:sym typeface="Tahoma"/>
              </a:rPr>
            </a:br>
            <a:br>
              <a:rPr b="1" lang="en-GB" sz="2400">
                <a:latin typeface="Tahoma"/>
                <a:ea typeface="Tahoma"/>
                <a:cs typeface="Tahoma"/>
                <a:sym typeface="Tahoma"/>
              </a:rPr>
            </a:br>
            <a:r>
              <a:rPr b="1" lang="en-GB" sz="3256">
                <a:latin typeface="Tahoma"/>
                <a:ea typeface="Tahoma"/>
                <a:cs typeface="Tahoma"/>
                <a:sym typeface="Tahoma"/>
              </a:rPr>
              <a:t>Wind Turbine Update</a:t>
            </a:r>
            <a:endParaRPr b="1" sz="3256"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40741"/>
              <a:buNone/>
            </a:pPr>
            <a:r>
              <a:t/>
            </a:r>
            <a:endParaRPr b="1" sz="2400"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40741"/>
              <a:buNone/>
            </a:pPr>
            <a:r>
              <a:rPr b="1" lang="en-GB" sz="2400">
                <a:latin typeface="Tahoma"/>
                <a:ea typeface="Tahoma"/>
                <a:cs typeface="Tahoma"/>
                <a:sym typeface="Tahoma"/>
              </a:rPr>
              <a:t>14th September 2026</a:t>
            </a:r>
            <a:endParaRPr b="1" sz="2400"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00" name="Google Shape;100;g3fb41cf3287_0_1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3" y="140430"/>
            <a:ext cx="2876593" cy="4195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"/>
          <p:cNvSpPr/>
          <p:nvPr/>
        </p:nvSpPr>
        <p:spPr>
          <a:xfrm>
            <a:off x="-30450" y="-50025"/>
            <a:ext cx="9264900" cy="10221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"/>
          <p:cNvSpPr txBox="1"/>
          <p:nvPr>
            <p:ph type="ctrTitle"/>
          </p:nvPr>
        </p:nvSpPr>
        <p:spPr>
          <a:xfrm>
            <a:off x="311700" y="47850"/>
            <a:ext cx="8520600" cy="80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78"/>
              <a:buNone/>
            </a:pPr>
            <a:r>
              <a:rPr b="1" lang="en-GB" sz="3000">
                <a:solidFill>
                  <a:srgbClr val="006600"/>
                </a:solidFill>
                <a:latin typeface="Tahoma"/>
                <a:ea typeface="Tahoma"/>
                <a:cs typeface="Tahoma"/>
                <a:sym typeface="Tahoma"/>
              </a:rPr>
              <a:t>Why Wind?</a:t>
            </a:r>
            <a:r>
              <a:rPr b="1" lang="en-GB" sz="3200">
                <a:solidFill>
                  <a:srgbClr val="006600"/>
                </a:solidFill>
              </a:rPr>
              <a:t> </a:t>
            </a:r>
            <a:endParaRPr sz="3200">
              <a:solidFill>
                <a:srgbClr val="006600"/>
              </a:solidFill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525950" y="1331000"/>
            <a:ext cx="8092200" cy="3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The global context is increasingly </a:t>
            </a:r>
            <a:r>
              <a:rPr b="1" lang="en-GB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concern</a:t>
            </a:r>
            <a:r>
              <a:rPr b="1"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ing</a:t>
            </a:r>
            <a:r>
              <a:rPr b="1" lang="en-GB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-</a:t>
            </a:r>
            <a:r>
              <a:rPr b="1"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fossil fuel use causes</a:t>
            </a:r>
            <a:b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- Extreme weather (heat and flooding), fire risks, crop failures </a:t>
            </a:r>
            <a:b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- Conflicts and wars over oil (which further increase prices)</a:t>
            </a:r>
            <a:b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i="1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We must end our dependence: switch to </a:t>
            </a:r>
            <a:r>
              <a:rPr b="1" i="1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renewable energy</a:t>
            </a:r>
            <a:r>
              <a:rPr i="1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.</a:t>
            </a:r>
            <a:endParaRPr i="0" sz="13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Wind: lowest cost, most effective and most efficient generator</a:t>
            </a:r>
            <a:b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	- Generation cost: </a:t>
            </a:r>
            <a:r>
              <a:rPr b="1"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3-10p per kWh</a:t>
            </a:r>
            <a: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unit at scale. The cheapest!	</a:t>
            </a:r>
            <a:b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- </a:t>
            </a:r>
            <a:r>
              <a:rPr b="1"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All-year round, day &amp; night generation</a:t>
            </a:r>
            <a: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b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- Wind uses</a:t>
            </a:r>
            <a:r>
              <a:rPr b="1"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10x less land</a:t>
            </a:r>
            <a: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than solar per unit generated 	</a:t>
            </a:r>
            <a:endParaRPr i="0" sz="13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Wind is the way forwards</a:t>
            </a:r>
            <a: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for generation at scale.</a:t>
            </a:r>
            <a:b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Solar is </a:t>
            </a:r>
            <a:r>
              <a:rPr lang="en-GB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best suited to</a:t>
            </a:r>
            <a: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rooftops…	</a:t>
            </a: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/>
          <p:nvPr>
            <p:ph type="ctrTitle"/>
          </p:nvPr>
        </p:nvSpPr>
        <p:spPr>
          <a:xfrm>
            <a:off x="284200" y="0"/>
            <a:ext cx="8520600" cy="88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78"/>
              <a:buNone/>
            </a:pPr>
            <a:r>
              <a:rPr b="1" lang="en-GB" sz="3000"/>
              <a:t>Why community-run? Why here?</a:t>
            </a:r>
            <a:endParaRPr sz="3000"/>
          </a:p>
        </p:txBody>
      </p:sp>
      <p:sp>
        <p:nvSpPr>
          <p:cNvPr id="113" name="Google Shape;113;p3"/>
          <p:cNvSpPr txBox="1"/>
          <p:nvPr/>
        </p:nvSpPr>
        <p:spPr>
          <a:xfrm>
            <a:off x="501900" y="1298375"/>
            <a:ext cx="8085300" cy="34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Community-run energy returns </a:t>
            </a:r>
            <a:r>
              <a:rPr b="1"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over 30x community benefit</a:t>
            </a:r>
            <a: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vs commercial!</a:t>
            </a:r>
            <a:endParaRPr i="0" sz="13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36550" lvl="0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-"/>
            </a:pPr>
            <a:r>
              <a:rPr b="1"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Lower-cost electricity</a:t>
            </a:r>
            <a: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offered to local customers</a:t>
            </a:r>
            <a:endParaRPr i="0" sz="13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3655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-"/>
            </a:pPr>
            <a: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The asset is for the benefit of the </a:t>
            </a:r>
            <a:r>
              <a:rPr b="1"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community</a:t>
            </a:r>
            <a: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, not shareholders</a:t>
            </a:r>
            <a:b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We expect </a:t>
            </a:r>
            <a:r>
              <a:rPr b="1"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£ millions </a:t>
            </a:r>
            <a: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return to the community over 25 years</a:t>
            </a:r>
            <a:endParaRPr i="0" sz="13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3655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ahoma"/>
              <a:buChar char="-"/>
            </a:pPr>
            <a: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Our low location balances energy generation with minimal visual impact</a:t>
            </a:r>
            <a:endParaRPr i="0" sz="13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Local generation is </a:t>
            </a:r>
            <a:r>
              <a:rPr b="1"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most efficient and resilient</a:t>
            </a:r>
            <a: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for the network</a:t>
            </a:r>
            <a:endParaRPr i="0" sz="13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36550" lvl="0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ahoma"/>
              <a:buChar char="-"/>
            </a:pPr>
            <a: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Avoiding the need for more pylons</a:t>
            </a:r>
            <a:endParaRPr i="0" sz="13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3655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ahoma"/>
              <a:buChar char="-"/>
            </a:pPr>
            <a: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More energy available locally for EVs and heat pumps</a:t>
            </a:r>
            <a:endParaRPr i="0" sz="13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	Bishop’s Castle is </a:t>
            </a:r>
            <a:r>
              <a:rPr b="1"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leading the way</a:t>
            </a:r>
            <a: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in England!</a:t>
            </a:r>
            <a:endParaRPr i="0" sz="13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"/>
          <p:cNvSpPr txBox="1"/>
          <p:nvPr>
            <p:ph type="ctrTitle"/>
          </p:nvPr>
        </p:nvSpPr>
        <p:spPr>
          <a:xfrm>
            <a:off x="311700" y="80475"/>
            <a:ext cx="8520600" cy="859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78"/>
              <a:buNone/>
            </a:pPr>
            <a:r>
              <a:rPr b="1" lang="en-GB" sz="3000"/>
              <a:t>Why is it taking so long?</a:t>
            </a:r>
            <a:endParaRPr sz="3000"/>
          </a:p>
        </p:txBody>
      </p:sp>
      <p:sp>
        <p:nvSpPr>
          <p:cNvPr id="119" name="Google Shape;119;p4"/>
          <p:cNvSpPr txBox="1"/>
          <p:nvPr/>
        </p:nvSpPr>
        <p:spPr>
          <a:xfrm>
            <a:off x="495014" y="1175657"/>
            <a:ext cx="81264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GB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Actually, </a:t>
            </a:r>
            <a:r>
              <a:rPr b="1" i="0" lang="en-GB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 years is not long </a:t>
            </a:r>
            <a:r>
              <a:rPr i="0" lang="en-GB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for a community energy project!</a:t>
            </a:r>
            <a:endParaRPr i="0" sz="14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GB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…and lots of things beyond our control keep changing, e.g:</a:t>
            </a:r>
            <a:endParaRPr i="0" sz="14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42900" lvl="0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ahoma"/>
              <a:buChar char="-"/>
            </a:pPr>
            <a:r>
              <a:rPr i="0" lang="en-GB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The cost of key components or works</a:t>
            </a:r>
            <a:endParaRPr i="0" sz="14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429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ahoma"/>
              <a:buChar char="-"/>
            </a:pPr>
            <a:r>
              <a:rPr i="0" lang="en-GB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Prices we can expect to get on the energy markets</a:t>
            </a:r>
            <a:endParaRPr i="0" sz="14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429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ahoma"/>
              <a:buChar char="-"/>
            </a:pPr>
            <a:r>
              <a:rPr i="0" lang="en-GB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Regulations on who we can sell to, and how</a:t>
            </a:r>
            <a:endParaRPr i="0" sz="14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429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ahoma"/>
              <a:buChar char="-"/>
            </a:pPr>
            <a:r>
              <a:rPr i="0" lang="en-GB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Which turbines are available</a:t>
            </a:r>
            <a:endParaRPr i="0" sz="14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429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ahoma"/>
              <a:buChar char="-"/>
            </a:pPr>
            <a:r>
              <a:rPr i="0" lang="en-GB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Constraints from the grid</a:t>
            </a:r>
            <a:endParaRPr i="0" sz="14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GB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The majority of projects fail</a:t>
            </a:r>
            <a:r>
              <a:rPr lang="en-GB" sz="1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-</a:t>
            </a:r>
            <a:r>
              <a:rPr b="1" lang="en-GB" sz="1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1" i="0" lang="en-GB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we keep adapting</a:t>
            </a:r>
            <a:r>
              <a:rPr i="0" lang="en-GB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and are determined to get there!</a:t>
            </a:r>
            <a:endParaRPr i="0" sz="14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"/>
          <p:cNvSpPr txBox="1"/>
          <p:nvPr>
            <p:ph type="ctrTitle"/>
          </p:nvPr>
        </p:nvSpPr>
        <p:spPr>
          <a:xfrm>
            <a:off x="311700" y="399782"/>
            <a:ext cx="8520600" cy="46649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80556"/>
              <a:buNone/>
            </a:pPr>
            <a:r>
              <a:rPr b="1" lang="en-GB"/>
              <a:t>What have we done in the last year?</a:t>
            </a:r>
            <a:r>
              <a:rPr lang="en-GB"/>
              <a:t> </a:t>
            </a:r>
            <a:endParaRPr/>
          </a:p>
        </p:txBody>
      </p:sp>
      <p:sp>
        <p:nvSpPr>
          <p:cNvPr id="125" name="Google Shape;125;p5"/>
          <p:cNvSpPr txBox="1"/>
          <p:nvPr/>
        </p:nvSpPr>
        <p:spPr>
          <a:xfrm>
            <a:off x="219650" y="1222250"/>
            <a:ext cx="8336700" cy="3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June 25:  planning permission was granted for a 1MW wind turbine </a:t>
            </a:r>
            <a:endParaRPr i="0" sz="16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i="0" lang="en-GB" sz="16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                  </a:t>
            </a:r>
            <a:r>
              <a:rPr b="1" i="0" lang="en-GB" sz="16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80m tip</a:t>
            </a:r>
            <a:r>
              <a:rPr i="0" lang="en-GB" sz="16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height, </a:t>
            </a:r>
            <a:r>
              <a:rPr b="1" i="0" lang="en-GB" sz="16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60m</a:t>
            </a:r>
            <a:r>
              <a:rPr i="0" lang="en-GB" sz="16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diameter</a:t>
            </a:r>
            <a:endParaRPr i="0" sz="16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i="0" sz="16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Sept 25: we consulted on pushing ahead as a stand-alone wind project</a:t>
            </a:r>
            <a:endParaRPr i="0" sz="16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222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i="0" sz="16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i="0" lang="en-GB" sz="16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Since then, with support from STCE &amp; the Midlands Net Zero Hub, we have:</a:t>
            </a:r>
            <a:endParaRPr i="0" sz="16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222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i="0" sz="16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794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ahoma"/>
              <a:buChar char="-"/>
            </a:pPr>
            <a:r>
              <a:rPr i="0" lang="en-GB" sz="16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tried to arrange a connection via SpArC (not possible)</a:t>
            </a:r>
            <a:endParaRPr i="0" sz="16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222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i="0" sz="16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794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ahoma"/>
              <a:buChar char="-"/>
            </a:pPr>
            <a:r>
              <a:rPr i="0" lang="en-GB" sz="16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worked out the planned turbine isn’t viable without the SpArC connection</a:t>
            </a:r>
            <a:endParaRPr i="0" sz="16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222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i="0" sz="16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794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ahoma"/>
              <a:buChar char="-"/>
            </a:pPr>
            <a:r>
              <a:rPr i="0" lang="en-GB" sz="16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asked Shropshire Council for an amendment to put the turbine on a taller tower</a:t>
            </a:r>
            <a:endParaRPr sz="1600"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but were told we would have to put in a new application</a:t>
            </a:r>
            <a:r>
              <a:rPr lang="en-GB" sz="1600">
                <a:latin typeface="Tahoma"/>
                <a:ea typeface="Tahoma"/>
                <a:cs typeface="Tahoma"/>
                <a:sym typeface="Tahoma"/>
              </a:rPr>
              <a:t>…</a:t>
            </a:r>
            <a:endParaRPr b="1" i="0" sz="16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"/>
          <p:cNvSpPr txBox="1"/>
          <p:nvPr>
            <p:ph type="ctrTitle"/>
          </p:nvPr>
        </p:nvSpPr>
        <p:spPr>
          <a:xfrm>
            <a:off x="311700" y="399782"/>
            <a:ext cx="8520600" cy="46649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80556"/>
              <a:buNone/>
            </a:pPr>
            <a:r>
              <a:rPr b="1" lang="en-GB"/>
              <a:t>What have we done in the last year? </a:t>
            </a:r>
            <a:endParaRPr b="1"/>
          </a:p>
        </p:txBody>
      </p:sp>
      <p:sp>
        <p:nvSpPr>
          <p:cNvPr id="131" name="Google Shape;131;p6"/>
          <p:cNvSpPr txBox="1"/>
          <p:nvPr/>
        </p:nvSpPr>
        <p:spPr>
          <a:xfrm>
            <a:off x="587825" y="1254875"/>
            <a:ext cx="7968300" cy="29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We have r</a:t>
            </a:r>
            <a:r>
              <a:rPr lang="en-GB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eviewed options, including </a:t>
            </a:r>
            <a:r>
              <a:rPr b="1" lang="en-GB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choice of site &amp; turbine</a:t>
            </a:r>
            <a:endParaRPr i="0" sz="17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sz="1700"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We are now proposing a 2MW turbine, with </a:t>
            </a:r>
            <a:r>
              <a:rPr b="1"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110m tip</a:t>
            </a:r>
            <a:r>
              <a:rPr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height and</a:t>
            </a:r>
            <a:r>
              <a:rPr b="1"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90m</a:t>
            </a:r>
            <a:r>
              <a:rPr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diameter</a:t>
            </a:r>
            <a:endParaRPr i="0" sz="14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i="0" sz="17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85750" lvl="6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ahoma"/>
              <a:buChar char="-"/>
            </a:pPr>
            <a:r>
              <a:rPr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Slightly </a:t>
            </a:r>
            <a:r>
              <a:rPr lang="en-GB" sz="1700">
                <a:latin typeface="Tahoma"/>
                <a:ea typeface="Tahoma"/>
                <a:cs typeface="Tahoma"/>
                <a:sym typeface="Tahoma"/>
              </a:rPr>
              <a:t>south west</a:t>
            </a:r>
            <a:r>
              <a:rPr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of the previous location</a:t>
            </a:r>
            <a:endParaRPr i="0" sz="14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177800" lvl="6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i="0" sz="17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85750" lvl="6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ahoma"/>
              <a:buChar char="-"/>
            </a:pPr>
            <a:r>
              <a:rPr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With an Energy Club so we can sell electricity locally at a discount</a:t>
            </a:r>
            <a:endParaRPr i="0" sz="14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177800" lvl="6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i="0" sz="17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85750" lvl="8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ahoma"/>
              <a:buChar char="-"/>
            </a:pPr>
            <a:r>
              <a:rPr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We have applied to register LCE as a Community Benefit Society </a:t>
            </a:r>
            <a:endParaRPr i="0" sz="14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177800" lvl="8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i="0" sz="17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85750" lvl="8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ahoma"/>
              <a:buChar char="-"/>
            </a:pPr>
            <a:r>
              <a:rPr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And have been applying for government funding</a:t>
            </a:r>
            <a:endParaRPr i="0" sz="14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"/>
          <p:cNvSpPr txBox="1"/>
          <p:nvPr>
            <p:ph type="ctrTitle"/>
          </p:nvPr>
        </p:nvSpPr>
        <p:spPr>
          <a:xfrm>
            <a:off x="311700" y="337905"/>
            <a:ext cx="8520600" cy="54211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80556"/>
              <a:buNone/>
            </a:pPr>
            <a:r>
              <a:rPr b="1" lang="en-GB"/>
              <a:t>Size matters - more than you’d think!</a:t>
            </a:r>
            <a:r>
              <a:rPr lang="en-GB"/>
              <a:t> </a:t>
            </a:r>
            <a:endParaRPr/>
          </a:p>
        </p:txBody>
      </p:sp>
      <p:pic>
        <p:nvPicPr>
          <p:cNvPr id="137" name="Google Shape;137;p7" title="Screenshot 2026-09-01 at 13.06.54.png"/>
          <p:cNvPicPr preferRelativeResize="0"/>
          <p:nvPr/>
        </p:nvPicPr>
        <p:blipFill rotWithShape="1">
          <a:blip r:embed="rId3">
            <a:alphaModFix/>
          </a:blip>
          <a:srcRect b="0" l="2913" r="0" t="0"/>
          <a:stretch/>
        </p:blipFill>
        <p:spPr>
          <a:xfrm>
            <a:off x="584392" y="880024"/>
            <a:ext cx="6902688" cy="3684022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faa66c693a_0_0"/>
          <p:cNvSpPr txBox="1"/>
          <p:nvPr>
            <p:ph type="ctrTitle"/>
          </p:nvPr>
        </p:nvSpPr>
        <p:spPr>
          <a:xfrm>
            <a:off x="311700" y="337905"/>
            <a:ext cx="8520600" cy="542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80556"/>
              <a:buNone/>
            </a:pPr>
            <a:r>
              <a:rPr b="1" lang="en-GB"/>
              <a:t>Size matters - more than you’d think!</a:t>
            </a:r>
            <a:r>
              <a:rPr lang="en-GB"/>
              <a:t> </a:t>
            </a:r>
            <a:endParaRPr/>
          </a:p>
        </p:txBody>
      </p:sp>
      <p:sp>
        <p:nvSpPr>
          <p:cNvPr id="143" name="Google Shape;143;g3faa66c693a_0_0"/>
          <p:cNvSpPr txBox="1"/>
          <p:nvPr/>
        </p:nvSpPr>
        <p:spPr>
          <a:xfrm>
            <a:off x="572500" y="1428875"/>
            <a:ext cx="7893300" cy="25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4 GWh/year = 4,000,000 kWh/year</a:t>
            </a:r>
            <a:endParaRPr i="0" sz="17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i="0" sz="17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Average household consumption is 3,000kWh/year</a:t>
            </a:r>
            <a:endParaRPr i="0" sz="17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i="0" sz="17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So that’s enough for </a:t>
            </a:r>
            <a:r>
              <a:rPr b="1"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1,333 households</a:t>
            </a:r>
            <a: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!</a:t>
            </a:r>
            <a:endParaRPr i="0" sz="17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i="0" sz="17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(the whole of STCE’s Twemlows solar farm only produces 10GWh/ </a:t>
            </a:r>
            <a:r>
              <a:rPr lang="en-GB" sz="17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year</a:t>
            </a:r>
            <a:r>
              <a:rPr i="0" lang="en-GB" sz="17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and that covers 58 acres, plus wind electricity is generated when it’s more useful)</a:t>
            </a:r>
            <a:endParaRPr i="0" sz="17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20725" y="388150"/>
            <a:ext cx="3877025" cy="427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16969" y="348666"/>
            <a:ext cx="4188418" cy="4446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5144" y="2020340"/>
            <a:ext cx="3001825" cy="1388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232" y="903111"/>
            <a:ext cx="8513336" cy="3007503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0"/>
          <p:cNvSpPr txBox="1"/>
          <p:nvPr/>
        </p:nvSpPr>
        <p:spPr>
          <a:xfrm>
            <a:off x="1546578" y="4041422"/>
            <a:ext cx="587532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GB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‘Existing’ 1 MW turbine from footpath from Colebatch to Brampton Road</a:t>
            </a: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659" y="925689"/>
            <a:ext cx="8430470" cy="2928832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1"/>
          <p:cNvSpPr txBox="1"/>
          <p:nvPr/>
        </p:nvSpPr>
        <p:spPr>
          <a:xfrm>
            <a:off x="1580444" y="4052711"/>
            <a:ext cx="558800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GB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Same view of proposed 2MW turbine </a:t>
            </a:r>
            <a:endParaRPr i="0" sz="14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9763" y="880533"/>
            <a:ext cx="8488237" cy="300891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2"/>
          <p:cNvSpPr txBox="1"/>
          <p:nvPr/>
        </p:nvSpPr>
        <p:spPr>
          <a:xfrm>
            <a:off x="1704622" y="4064000"/>
            <a:ext cx="553155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GB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‘Existing’ 1MW turbine from footpath near the Conery</a:t>
            </a:r>
            <a:endParaRPr i="0" sz="14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2441" y="857956"/>
            <a:ext cx="8530206" cy="3017028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3"/>
          <p:cNvSpPr txBox="1"/>
          <p:nvPr/>
        </p:nvSpPr>
        <p:spPr>
          <a:xfrm>
            <a:off x="1964267" y="4109156"/>
            <a:ext cx="519288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GB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Proposed 2MW turbine from same viewpoint </a:t>
            </a:r>
            <a:endParaRPr i="0" sz="14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4"/>
          <p:cNvSpPr txBox="1"/>
          <p:nvPr>
            <p:ph type="ctrTitle"/>
          </p:nvPr>
        </p:nvSpPr>
        <p:spPr>
          <a:xfrm>
            <a:off x="311700" y="334940"/>
            <a:ext cx="8520600" cy="50816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78"/>
              <a:buNone/>
            </a:pPr>
            <a:r>
              <a:rPr b="1" lang="en-GB" sz="3000"/>
              <a:t>Energy Club</a:t>
            </a:r>
            <a:endParaRPr b="1" sz="3000"/>
          </a:p>
        </p:txBody>
      </p:sp>
      <p:sp>
        <p:nvSpPr>
          <p:cNvPr id="184" name="Google Shape;184;p14"/>
          <p:cNvSpPr txBox="1"/>
          <p:nvPr/>
        </p:nvSpPr>
        <p:spPr>
          <a:xfrm>
            <a:off x="311700" y="1233125"/>
            <a:ext cx="8467800" cy="37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i="0" lang="en-GB" sz="15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Energy Club:  local residents, businesses and organisations can </a:t>
            </a:r>
            <a:r>
              <a:rPr b="1" i="0" lang="en-GB" sz="15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buy electricity at a discount. </a:t>
            </a:r>
            <a:endParaRPr b="1" i="0" sz="15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i="0" sz="11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i="0" lang="en-GB" sz="15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Two ways to do this: one limited to the local substation area, the other over a wider area. </a:t>
            </a:r>
            <a:endParaRPr i="0" sz="15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i="0" sz="11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i="0" lang="en-GB" sz="15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Can’t recommend which route to take yet</a:t>
            </a:r>
            <a:r>
              <a:rPr i="0" lang="en-GB" sz="15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: situation may change in 2 years time. </a:t>
            </a:r>
            <a:endParaRPr i="0" sz="15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i="0" sz="11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GB" sz="15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Aiming for at least 10% discount,</a:t>
            </a:r>
            <a:r>
              <a:rPr i="0" lang="en-GB" sz="15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hopefully more. </a:t>
            </a:r>
            <a:endParaRPr i="0" sz="15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i="0" sz="15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i="0" lang="en-GB" sz="15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Club will be separate to the LCE CBS, but connected. </a:t>
            </a:r>
            <a:br>
              <a:rPr i="0" lang="en-GB" sz="15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i="0" lang="en-GB" sz="15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You can belong to either or both</a:t>
            </a:r>
            <a:r>
              <a:rPr i="0" lang="en-GB" sz="15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:</a:t>
            </a:r>
            <a:r>
              <a:rPr i="0" lang="en-GB" sz="15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shareholders in LCE and Club members are different groups.</a:t>
            </a:r>
            <a:endParaRPr i="0" sz="15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i="0" sz="11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i="0" lang="en-GB" sz="15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There is considerable interest already in joining the Club.</a:t>
            </a:r>
            <a:endParaRPr i="0" sz="15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i="0" sz="11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i="0" lang="en-GB" sz="15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Similar clubs already set up in England &amp; Wales, but none with a 2MW wind turbine!</a:t>
            </a:r>
            <a:endParaRPr i="0" sz="15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1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5"/>
          <p:cNvSpPr txBox="1"/>
          <p:nvPr>
            <p:ph type="ctrTitle"/>
          </p:nvPr>
        </p:nvSpPr>
        <p:spPr>
          <a:xfrm>
            <a:off x="311700" y="267420"/>
            <a:ext cx="8520600" cy="58719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-GB" sz="2980"/>
              <a:t>What Next? </a:t>
            </a:r>
            <a:endParaRPr b="1" sz="2980"/>
          </a:p>
        </p:txBody>
      </p:sp>
      <p:sp>
        <p:nvSpPr>
          <p:cNvPr id="190" name="Google Shape;190;p15"/>
          <p:cNvSpPr txBox="1"/>
          <p:nvPr/>
        </p:nvSpPr>
        <p:spPr>
          <a:xfrm>
            <a:off x="391075" y="1189650"/>
            <a:ext cx="8520600" cy="39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Lighfoot Community Energy</a:t>
            </a:r>
            <a:r>
              <a:rPr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to register as a Community Benefit Society</a:t>
            </a:r>
            <a:endParaRPr i="0" sz="14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i="0" sz="10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We will submit a </a:t>
            </a:r>
            <a:r>
              <a:rPr b="1"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new planning application mid October</a:t>
            </a:r>
            <a:endParaRPr i="0" sz="14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ahoma"/>
              <a:buChar char="-"/>
            </a:pPr>
            <a:r>
              <a:rPr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Get new noise and shadow flicker reports,</a:t>
            </a:r>
            <a:endParaRPr i="0" sz="14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ahoma"/>
              <a:buChar char="-"/>
            </a:pPr>
            <a:r>
              <a:rPr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Update our ecology and heritage reports</a:t>
            </a:r>
            <a:endParaRPr i="0" sz="14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ahoma"/>
              <a:buChar char="-"/>
            </a:pPr>
            <a:r>
              <a:rPr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Check we can get the longer blades to site</a:t>
            </a:r>
            <a:endParaRPr i="0" sz="14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ahoma"/>
              <a:buChar char="-"/>
            </a:pPr>
            <a:r>
              <a:rPr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Amend our main submission document </a:t>
            </a:r>
            <a:endParaRPr i="0" sz="14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222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i="0" sz="10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and raise more development funds, applying to Great British Energy</a:t>
            </a:r>
            <a:endParaRPr i="0" sz="14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222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i="0" sz="10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Once planning is granted we can put in an official application to </a:t>
            </a:r>
            <a:r>
              <a:rPr lang="en-GB" sz="1700">
                <a:latin typeface="Tahoma"/>
                <a:ea typeface="Tahoma"/>
                <a:cs typeface="Tahoma"/>
                <a:sym typeface="Tahoma"/>
              </a:rPr>
              <a:t>connect</a:t>
            </a:r>
            <a:r>
              <a:rPr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to the grid </a:t>
            </a:r>
            <a:endParaRPr i="0" sz="14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i="0" sz="10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Then we raise the </a:t>
            </a:r>
            <a:r>
              <a:rPr b="1"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£3</a:t>
            </a:r>
            <a:r>
              <a:rPr b="1" lang="en-GB" sz="1700">
                <a:latin typeface="Tahoma"/>
                <a:ea typeface="Tahoma"/>
                <a:cs typeface="Tahoma"/>
                <a:sym typeface="Tahoma"/>
              </a:rPr>
              <a:t>m</a:t>
            </a:r>
            <a:r>
              <a:rPr b="1"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build costs</a:t>
            </a:r>
            <a:r>
              <a:rPr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! Some grant, some loan, some shares</a:t>
            </a:r>
            <a:endParaRPr i="0" sz="14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i="0" lang="en-GB" sz="1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We aim to issue a </a:t>
            </a:r>
            <a:r>
              <a:rPr b="1"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share offer mid 2027</a:t>
            </a:r>
            <a:r>
              <a:rPr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and be </a:t>
            </a:r>
            <a:r>
              <a:rPr b="1"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on site early 202</a:t>
            </a:r>
            <a:r>
              <a:rPr b="1" lang="en-GB" sz="1700">
                <a:latin typeface="Tahoma"/>
                <a:ea typeface="Tahoma"/>
                <a:cs typeface="Tahoma"/>
                <a:sym typeface="Tahoma"/>
              </a:rPr>
              <a:t>8</a:t>
            </a:r>
            <a:endParaRPr i="0" sz="14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6"/>
          <p:cNvSpPr txBox="1"/>
          <p:nvPr>
            <p:ph type="ctrTitle"/>
          </p:nvPr>
        </p:nvSpPr>
        <p:spPr>
          <a:xfrm>
            <a:off x="311700" y="178325"/>
            <a:ext cx="8520600" cy="728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-GB" sz="3000"/>
              <a:t>How you can help, please…</a:t>
            </a:r>
            <a:endParaRPr b="1" sz="3000"/>
          </a:p>
        </p:txBody>
      </p:sp>
      <p:sp>
        <p:nvSpPr>
          <p:cNvPr id="196" name="Google Shape;196;p16"/>
          <p:cNvSpPr txBox="1"/>
          <p:nvPr/>
        </p:nvSpPr>
        <p:spPr>
          <a:xfrm>
            <a:off x="508000" y="1352751"/>
            <a:ext cx="7157100" cy="3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Join our mailing list</a:t>
            </a:r>
            <a:r>
              <a:rPr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if you’re not on it already</a:t>
            </a:r>
            <a:endParaRPr i="0" sz="17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i="0" sz="17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Talk to people</a:t>
            </a:r>
            <a:r>
              <a:rPr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who haven’t come tonight</a:t>
            </a:r>
            <a:endParaRPr i="0" sz="17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i="0" sz="17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Support the planning application</a:t>
            </a:r>
            <a:r>
              <a:rPr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once it</a:t>
            </a:r>
            <a:r>
              <a:rPr lang="en-GB" sz="1700">
                <a:latin typeface="Tahoma"/>
                <a:ea typeface="Tahoma"/>
                <a:cs typeface="Tahoma"/>
                <a:sym typeface="Tahoma"/>
              </a:rPr>
              <a:t>’</a:t>
            </a:r>
            <a:r>
              <a:rPr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s live</a:t>
            </a:r>
            <a:endParaRPr i="0" sz="17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i="0" sz="17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Register interest to </a:t>
            </a:r>
            <a:r>
              <a:rPr b="1"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join the Energy Club</a:t>
            </a:r>
            <a:endParaRPr b="1" i="0" sz="17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i="0" sz="17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Consider </a:t>
            </a:r>
            <a:r>
              <a:rPr b="1"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joining the LCE board</a:t>
            </a:r>
            <a:endParaRPr b="1" i="0" sz="17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i="0" sz="17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GB" sz="1700">
                <a:latin typeface="Tahoma"/>
                <a:ea typeface="Tahoma"/>
                <a:cs typeface="Tahoma"/>
                <a:sym typeface="Tahoma"/>
              </a:rPr>
              <a:t>I</a:t>
            </a:r>
            <a:r>
              <a:rPr b="1"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nvest</a:t>
            </a:r>
            <a:r>
              <a:rPr i="0" lang="en-GB" sz="17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when we issue share</a:t>
            </a:r>
            <a:r>
              <a:rPr lang="en-GB" sz="1700">
                <a:latin typeface="Tahoma"/>
                <a:ea typeface="Tahoma"/>
                <a:cs typeface="Tahoma"/>
                <a:sym typeface="Tahoma"/>
              </a:rPr>
              <a:t>s</a:t>
            </a:r>
            <a:endParaRPr i="0" sz="17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7"/>
          <p:cNvSpPr txBox="1"/>
          <p:nvPr>
            <p:ph type="ctrTitle"/>
          </p:nvPr>
        </p:nvSpPr>
        <p:spPr>
          <a:xfrm>
            <a:off x="133000" y="1602849"/>
            <a:ext cx="4495200" cy="1979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62500"/>
              <a:buNone/>
            </a:pPr>
            <a:r>
              <a:rPr b="1" i="1" lang="en-GB"/>
              <a:t>Thank you </a:t>
            </a:r>
            <a:br>
              <a:rPr b="1" i="1" lang="en-GB"/>
            </a:br>
            <a:r>
              <a:rPr b="1" i="1" lang="en-GB"/>
              <a:t>for supporting us!</a:t>
            </a:r>
            <a:br>
              <a:rPr i="1" lang="en-GB"/>
            </a:br>
            <a:br>
              <a:rPr i="1" lang="en-GB"/>
            </a:br>
            <a:r>
              <a:rPr i="1" lang="en-GB"/>
              <a:t>Any further questions?</a:t>
            </a:r>
            <a:endParaRPr/>
          </a:p>
        </p:txBody>
      </p:sp>
      <p:pic>
        <p:nvPicPr>
          <p:cNvPr id="202" name="Google Shape;20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96178" y="365330"/>
            <a:ext cx="2876593" cy="4195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