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24"/>
  </p:notesMasterIdLst>
  <p:sldIdLst>
    <p:sldId id="504" r:id="rId3"/>
    <p:sldId id="463" r:id="rId4"/>
    <p:sldId id="519" r:id="rId5"/>
    <p:sldId id="505" r:id="rId6"/>
    <p:sldId id="521" r:id="rId7"/>
    <p:sldId id="522" r:id="rId8"/>
    <p:sldId id="523" r:id="rId9"/>
    <p:sldId id="524" r:id="rId10"/>
    <p:sldId id="506" r:id="rId11"/>
    <p:sldId id="507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17" r:id="rId21"/>
    <p:sldId id="489" r:id="rId22"/>
    <p:sldId id="46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28" autoAdjust="0"/>
  </p:normalViewPr>
  <p:slideViewPr>
    <p:cSldViewPr snapToGrid="0" snapToObjects="1">
      <p:cViewPr varScale="1">
        <p:scale>
          <a:sx n="111" d="100"/>
          <a:sy n="111" d="100"/>
        </p:scale>
        <p:origin x="16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37803-0C6B-0C42-AB2F-2803376D03A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9C134-30DB-B241-9236-28CA800F1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1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1A0C47-018D-4460-B945-BFF7981B6CA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1395" y="6173787"/>
            <a:ext cx="2133600" cy="365125"/>
          </a:xfrm>
        </p:spPr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4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9EF5-7834-4548-9E42-E02A0478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1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1395" y="6173787"/>
            <a:ext cx="2133600" cy="365125"/>
          </a:xfrm>
        </p:spPr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A39B85-0CFB-4C5C-9E0B-21435E8C2820}"/>
              </a:ext>
            </a:extLst>
          </p:cNvPr>
          <p:cNvCxnSpPr/>
          <p:nvPr userDrawn="1"/>
        </p:nvCxnSpPr>
        <p:spPr>
          <a:xfrm>
            <a:off x="280086" y="222422"/>
            <a:ext cx="850968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29E43D-CAFB-4576-BE7B-E7421F949EDD}"/>
              </a:ext>
            </a:extLst>
          </p:cNvPr>
          <p:cNvCxnSpPr>
            <a:cxnSpLocks/>
          </p:cNvCxnSpPr>
          <p:nvPr userDrawn="1"/>
        </p:nvCxnSpPr>
        <p:spPr>
          <a:xfrm>
            <a:off x="280086" y="222422"/>
            <a:ext cx="74140" cy="63184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046BA3-942C-4FEC-9532-70451D6E9373}"/>
              </a:ext>
            </a:extLst>
          </p:cNvPr>
          <p:cNvCxnSpPr>
            <a:cxnSpLocks/>
          </p:cNvCxnSpPr>
          <p:nvPr userDrawn="1"/>
        </p:nvCxnSpPr>
        <p:spPr>
          <a:xfrm>
            <a:off x="337751" y="6540843"/>
            <a:ext cx="54040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F290AB-0D9C-4806-98BB-CFA91D0A5957}"/>
              </a:ext>
            </a:extLst>
          </p:cNvPr>
          <p:cNvCxnSpPr/>
          <p:nvPr userDrawn="1"/>
        </p:nvCxnSpPr>
        <p:spPr>
          <a:xfrm>
            <a:off x="8789773" y="222422"/>
            <a:ext cx="0" cy="61339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54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9EF5-7834-4548-9E42-E02A0478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5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818C3-2253-A940-B5B6-2773841A778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9EF5-7834-4548-9E42-E02A0478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9EF5-7834-4548-9E42-E02A0478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1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19EF5-7834-4548-9E42-E02A04786D0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go3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346" y="6265287"/>
            <a:ext cx="3106066" cy="3517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B8602D-74D4-4A08-B078-F24B8D2FDF52}"/>
              </a:ext>
            </a:extLst>
          </p:cNvPr>
          <p:cNvCxnSpPr/>
          <p:nvPr userDrawn="1"/>
        </p:nvCxnSpPr>
        <p:spPr>
          <a:xfrm>
            <a:off x="387178" y="274638"/>
            <a:ext cx="841083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C8F066-6430-4A38-9F2D-4FC74B9034FE}"/>
              </a:ext>
            </a:extLst>
          </p:cNvPr>
          <p:cNvCxnSpPr>
            <a:cxnSpLocks/>
          </p:cNvCxnSpPr>
          <p:nvPr userDrawn="1"/>
        </p:nvCxnSpPr>
        <p:spPr>
          <a:xfrm>
            <a:off x="8798011" y="274638"/>
            <a:ext cx="0" cy="58515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6DB1E7-9E69-4A7C-BE39-EE2CD1BF05FC}"/>
              </a:ext>
            </a:extLst>
          </p:cNvPr>
          <p:cNvCxnSpPr>
            <a:cxnSpLocks/>
          </p:cNvCxnSpPr>
          <p:nvPr userDrawn="1"/>
        </p:nvCxnSpPr>
        <p:spPr>
          <a:xfrm>
            <a:off x="387178" y="274638"/>
            <a:ext cx="0" cy="62642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017096-BE2B-4945-AE14-94ABCC344131}"/>
              </a:ext>
            </a:extLst>
          </p:cNvPr>
          <p:cNvCxnSpPr>
            <a:cxnSpLocks/>
          </p:cNvCxnSpPr>
          <p:nvPr userDrawn="1"/>
        </p:nvCxnSpPr>
        <p:spPr>
          <a:xfrm>
            <a:off x="387178" y="6544103"/>
            <a:ext cx="524649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8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9" r:id="rId3"/>
    <p:sldLayoutId id="214748366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19EF5-7834-4548-9E42-E02A04786D0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B8602D-74D4-4A08-B078-F24B8D2FDF52}"/>
              </a:ext>
            </a:extLst>
          </p:cNvPr>
          <p:cNvCxnSpPr/>
          <p:nvPr userDrawn="1"/>
        </p:nvCxnSpPr>
        <p:spPr>
          <a:xfrm>
            <a:off x="387178" y="274638"/>
            <a:ext cx="84108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C8F066-6430-4A38-9F2D-4FC74B9034FE}"/>
              </a:ext>
            </a:extLst>
          </p:cNvPr>
          <p:cNvCxnSpPr>
            <a:cxnSpLocks/>
          </p:cNvCxnSpPr>
          <p:nvPr userDrawn="1"/>
        </p:nvCxnSpPr>
        <p:spPr>
          <a:xfrm>
            <a:off x="8798011" y="274638"/>
            <a:ext cx="0" cy="52684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6DB1E7-9E69-4A7C-BE39-EE2CD1BF05FC}"/>
              </a:ext>
            </a:extLst>
          </p:cNvPr>
          <p:cNvCxnSpPr>
            <a:cxnSpLocks/>
          </p:cNvCxnSpPr>
          <p:nvPr userDrawn="1"/>
        </p:nvCxnSpPr>
        <p:spPr>
          <a:xfrm>
            <a:off x="387178" y="274638"/>
            <a:ext cx="0" cy="6264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017096-BE2B-4945-AE14-94ABCC344131}"/>
              </a:ext>
            </a:extLst>
          </p:cNvPr>
          <p:cNvCxnSpPr>
            <a:cxnSpLocks/>
          </p:cNvCxnSpPr>
          <p:nvPr userDrawn="1"/>
        </p:nvCxnSpPr>
        <p:spPr>
          <a:xfrm flipV="1">
            <a:off x="387178" y="6536319"/>
            <a:ext cx="7405452" cy="25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36030419-8A5A-DC8C-BFF4-46211BE67C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3540" y="5324722"/>
            <a:ext cx="1219873" cy="121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info@lightfootenterprises.org" TargetMode="External"/><Relationship Id="rId7" Type="http://schemas.openxmlformats.org/officeDocument/2006/relationships/image" Target="../media/image31.jpeg"/><Relationship Id="rId2" Type="http://schemas.openxmlformats.org/officeDocument/2006/relationships/hyperlink" Target="mailto:dave@sharenergy.coop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hyperlink" Target="http://www.stcenergy.org.uk/" TargetMode="External"/><Relationship Id="rId4" Type="http://schemas.openxmlformats.org/officeDocument/2006/relationships/hyperlink" Target="http://www.lightfootenterprises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63666E-CACF-026F-4346-64AAF97C9035}"/>
              </a:ext>
            </a:extLst>
          </p:cNvPr>
          <p:cNvSpPr txBox="1"/>
          <p:nvPr/>
        </p:nvSpPr>
        <p:spPr>
          <a:xfrm>
            <a:off x="842682" y="423591"/>
            <a:ext cx="7153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Bishop’s Castle Heat &amp; Wind Project</a:t>
            </a:r>
          </a:p>
          <a:p>
            <a:pPr algn="ctr"/>
            <a:r>
              <a:rPr lang="en-GB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Wind turbine details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The wind turbine montages have been prepared by Amalgam Landscape using viewpoints agreed with Shropshire Council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91426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1 From public way by Colebatch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19F00-72A7-72A8-3FE0-8D4F8F7C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1" y="1082975"/>
            <a:ext cx="8289397" cy="2262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09F58-FA1D-02DF-53A5-A0C02B93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972"/>
          <a:stretch/>
        </p:blipFill>
        <p:spPr>
          <a:xfrm>
            <a:off x="427301" y="3479434"/>
            <a:ext cx="8289397" cy="237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3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2 from footpath near the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Conery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B2CC8-3F89-D298-108C-B1EC698D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21" y="1080758"/>
            <a:ext cx="8177758" cy="2191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9C1DC-23C8-CC16-D381-002D0422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05"/>
          <a:stretch/>
        </p:blipFill>
        <p:spPr>
          <a:xfrm>
            <a:off x="483121" y="3483197"/>
            <a:ext cx="8177758" cy="22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93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3 from footpath south of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Lagden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8C8C8-5DE7-04A8-752B-5AB6224D4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13" y="941294"/>
            <a:ext cx="8155574" cy="2186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F1A12-5723-C24A-0415-12437E604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3" y="3429000"/>
            <a:ext cx="8155575" cy="21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5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485533" y="484094"/>
            <a:ext cx="822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4 Shropshire Way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between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Colebatch &amp; Bishop’s Castle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7440B-C1DC-D3C1-5023-3D77DC95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4" y="987372"/>
            <a:ext cx="8225589" cy="2213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285A6-0429-A50B-5843-85BAFC10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3" y="3429000"/>
            <a:ext cx="8223660" cy="23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59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5 from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SpArC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 park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2A851-FC07-51FB-1139-642BE8B5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67" y="1138519"/>
            <a:ext cx="8204665" cy="2167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50F2E0-706A-E7FD-0962-4A434CB6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7" y="3552402"/>
            <a:ext cx="8204665" cy="234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04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6 from Bull Lane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0CD36-DCDF-8685-78A1-60AC6C0C6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39" y="1077020"/>
            <a:ext cx="8239136" cy="2195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ACD7E9-0B16-730C-2CB9-1383A6EE7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39" y="3541079"/>
            <a:ext cx="8239136" cy="23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0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7 from crossroads at Love 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5A00C-D7E9-FAE5-2012-8A63F066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30" y="951514"/>
            <a:ext cx="8242585" cy="220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B5EC3-A553-9553-9AFC-193BF154A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30" y="3375214"/>
            <a:ext cx="8242585" cy="22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2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8 from footpath near Lower 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00CDC-25E8-19DD-362B-7B55566B1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33" y="925181"/>
            <a:ext cx="8235206" cy="2203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7E612-85A8-65E7-A8B5-07132F74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3" y="3567365"/>
            <a:ext cx="8235206" cy="22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3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82112-D9F8-5A13-D246-6D44BC96634C}"/>
              </a:ext>
            </a:extLst>
          </p:cNvPr>
          <p:cNvSpPr txBox="1"/>
          <p:nvPr/>
        </p:nvSpPr>
        <p:spPr>
          <a:xfrm>
            <a:off x="1165412" y="484094"/>
            <a:ext cx="708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Viewpoint 9 from gateway on Kerry Ridgeway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1A441-9D45-C15A-5252-C26666C6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2" y="947172"/>
            <a:ext cx="8106822" cy="2235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39465-6513-8979-C2A3-22B523699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2" y="3276217"/>
            <a:ext cx="8106822" cy="2313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5B282-1CAA-94FD-952C-4FE4A0C7A973}"/>
              </a:ext>
            </a:extLst>
          </p:cNvPr>
          <p:cNvSpPr txBox="1"/>
          <p:nvPr/>
        </p:nvSpPr>
        <p:spPr>
          <a:xfrm>
            <a:off x="654424" y="5701553"/>
            <a:ext cx="800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turbine is not visible from viewpoint 10, Shropshire way to the north of BC </a:t>
            </a:r>
          </a:p>
        </p:txBody>
      </p:sp>
    </p:spTree>
    <p:extLst>
      <p:ext uri="{BB962C8B-B14F-4D97-AF65-F5344CB8AC3E}">
        <p14:creationId xmlns:p14="http://schemas.microsoft.com/office/powerpoint/2010/main" val="3566704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454752-D9C6-7563-FDF4-E04F2B2FF3D7}"/>
              </a:ext>
            </a:extLst>
          </p:cNvPr>
          <p:cNvSpPr txBox="1"/>
          <p:nvPr/>
        </p:nvSpPr>
        <p:spPr>
          <a:xfrm>
            <a:off x="654424" y="1127153"/>
            <a:ext cx="809512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Please consider filling in the Expression of Interest for the heat network, either on paper or online,</a:t>
            </a:r>
          </a:p>
          <a:p>
            <a:endParaRPr lang="en-GB" sz="2400" dirty="0"/>
          </a:p>
          <a:p>
            <a:r>
              <a:rPr lang="en-GB" sz="2400" dirty="0"/>
              <a:t>And encourage friends, neighbours, relations to do likewise. </a:t>
            </a:r>
          </a:p>
          <a:p>
            <a:endParaRPr lang="en-GB" sz="2400" dirty="0"/>
          </a:p>
          <a:p>
            <a:r>
              <a:rPr lang="en-GB" sz="2400" dirty="0"/>
              <a:t>This will help us immensely as we move to the next phase of studies. </a:t>
            </a:r>
          </a:p>
          <a:p>
            <a:endParaRPr lang="en-GB" sz="2400" dirty="0"/>
          </a:p>
          <a:p>
            <a:r>
              <a:rPr lang="en-GB" sz="2400" dirty="0"/>
              <a:t>And when the wind turbine planning application is submitted, please do submit comments </a:t>
            </a:r>
          </a:p>
          <a:p>
            <a:endParaRPr lang="en-GB" sz="2400" dirty="0"/>
          </a:p>
          <a:p>
            <a:r>
              <a:rPr lang="en-GB" sz="2400" dirty="0"/>
              <a:t>We are also looking for extra volunteers to join the Heat &amp; Wind working group.. </a:t>
            </a:r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93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4C324-AEE9-400B-80A4-431C8344C87E}"/>
              </a:ext>
            </a:extLst>
          </p:cNvPr>
          <p:cNvSpPr txBox="1"/>
          <p:nvPr/>
        </p:nvSpPr>
        <p:spPr>
          <a:xfrm>
            <a:off x="465994" y="319944"/>
            <a:ext cx="591722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sz="2400" dirty="0"/>
              <a:t>We are interested in a 1MW turbine that would be around 54m to the hub </a:t>
            </a:r>
          </a:p>
          <a:p>
            <a:r>
              <a:rPr lang="en-GB" sz="2400" dirty="0"/>
              <a:t>(80m to the tip).</a:t>
            </a:r>
          </a:p>
          <a:p>
            <a:endParaRPr lang="en-GB" sz="2000" dirty="0"/>
          </a:p>
          <a:p>
            <a:r>
              <a:rPr lang="en-GB" sz="2400" dirty="0"/>
              <a:t>A wind constraint study identified two possible sites to the east of the town</a:t>
            </a:r>
          </a:p>
          <a:p>
            <a:endParaRPr lang="en-GB" sz="2400" dirty="0"/>
          </a:p>
          <a:p>
            <a:r>
              <a:rPr lang="en-GB" sz="2400" dirty="0"/>
              <a:t>We have settled on the site W of the </a:t>
            </a:r>
            <a:r>
              <a:rPr lang="en-GB" sz="2400" dirty="0" err="1"/>
              <a:t>Conery</a:t>
            </a:r>
            <a:r>
              <a:rPr lang="en-GB" sz="2400" dirty="0"/>
              <a:t> just off the B4385 to </a:t>
            </a:r>
            <a:r>
              <a:rPr lang="en-GB" sz="2400" dirty="0" err="1"/>
              <a:t>Lydbury</a:t>
            </a:r>
            <a:r>
              <a:rPr lang="en-GB" sz="2400" dirty="0"/>
              <a:t> North  </a:t>
            </a:r>
          </a:p>
          <a:p>
            <a:endParaRPr lang="en-GB" sz="2000" dirty="0"/>
          </a:p>
          <a:p>
            <a:r>
              <a:rPr lang="en-GB" sz="2400" dirty="0"/>
              <a:t>A turbine could potentially work in this locations as we could turn every unit of electricity generated into 3 or 4 units of heat by feeding it to the heat network air source heat pumps. </a:t>
            </a:r>
          </a:p>
        </p:txBody>
      </p:sp>
      <p:pic>
        <p:nvPicPr>
          <p:cNvPr id="4" name="Picture 3" descr="A picture containing text, grass, windmill, outdoor object&#10;&#10;Description automatically generated">
            <a:extLst>
              <a:ext uri="{FF2B5EF4-FFF2-40B4-BE49-F238E27FC236}">
                <a16:creationId xmlns:a16="http://schemas.microsoft.com/office/drawing/2014/main" id="{BE96D07E-96CC-47EA-B075-FDA428205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504" y="1090612"/>
            <a:ext cx="21431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3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58EC31-941B-BF17-0B6D-23DE71B02AA2}"/>
              </a:ext>
            </a:extLst>
          </p:cNvPr>
          <p:cNvSpPr txBox="1"/>
          <p:nvPr/>
        </p:nvSpPr>
        <p:spPr>
          <a:xfrm>
            <a:off x="612843" y="457200"/>
            <a:ext cx="79572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work on this project to date has been funded through </a:t>
            </a:r>
          </a:p>
          <a:p>
            <a:pPr algn="ctr"/>
            <a:r>
              <a:rPr lang="en-GB" sz="2400" dirty="0"/>
              <a:t>Shropshire &amp; Telford Community Energy, 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using grants from the Next Generation project set up by Power to Change</a:t>
            </a:r>
          </a:p>
          <a:p>
            <a:pPr algn="ctr"/>
            <a:r>
              <a:rPr lang="en-GB" sz="2400" dirty="0"/>
              <a:t>. 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7AE283C-B16D-9349-F161-46069F2F4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803" y="1558421"/>
            <a:ext cx="1293035" cy="129303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BBA08C5-4B61-15DD-42EB-A13B88BA5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27124" y="3861852"/>
            <a:ext cx="3334385" cy="762000"/>
          </a:xfrm>
          <a:prstGeom prst="rect">
            <a:avLst/>
          </a:prstGeom>
        </p:spPr>
      </p:pic>
      <p:pic>
        <p:nvPicPr>
          <p:cNvPr id="7" name="Image1" descr="Logo&#10;&#10;Description automatically generated with medium confidence">
            <a:extLst>
              <a:ext uri="{FF2B5EF4-FFF2-40B4-BE49-F238E27FC236}">
                <a16:creationId xmlns:a16="http://schemas.microsoft.com/office/drawing/2014/main" id="{D5E489E7-2CD6-CE28-D95C-A9A2B14F0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976837" y="3495051"/>
            <a:ext cx="1630680" cy="1364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78681-B899-2BFE-A372-DE6BB56841A7}"/>
              </a:ext>
            </a:extLst>
          </p:cNvPr>
          <p:cNvSpPr txBox="1"/>
          <p:nvPr/>
        </p:nvSpPr>
        <p:spPr>
          <a:xfrm>
            <a:off x="1210235" y="5029200"/>
            <a:ext cx="690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And the Community Energy Fund, run by the Midlands Net Zero Hub</a:t>
            </a:r>
          </a:p>
        </p:txBody>
      </p:sp>
    </p:spTree>
    <p:extLst>
      <p:ext uri="{BB962C8B-B14F-4D97-AF65-F5344CB8AC3E}">
        <p14:creationId xmlns:p14="http://schemas.microsoft.com/office/powerpoint/2010/main" val="134119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06BC30-DAF1-4AFD-9863-8D4CFE802AE2}"/>
              </a:ext>
            </a:extLst>
          </p:cNvPr>
          <p:cNvSpPr txBox="1"/>
          <p:nvPr/>
        </p:nvSpPr>
        <p:spPr>
          <a:xfrm>
            <a:off x="860612" y="661491"/>
            <a:ext cx="76827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Contact,  </a:t>
            </a:r>
            <a:r>
              <a:rPr lang="en-GB" sz="2400" dirty="0">
                <a:hlinkClick r:id="rId2"/>
              </a:rPr>
              <a:t>dave@sharenergy.coop</a:t>
            </a:r>
            <a:r>
              <a:rPr lang="en-GB" sz="2400" dirty="0"/>
              <a:t> </a:t>
            </a:r>
          </a:p>
          <a:p>
            <a:pPr algn="ctr"/>
            <a:endParaRPr lang="en-GB" sz="2000" dirty="0"/>
          </a:p>
          <a:p>
            <a:pPr algn="ctr"/>
            <a:r>
              <a:rPr lang="en-GB" sz="2400" dirty="0"/>
              <a:t>  or </a:t>
            </a:r>
            <a:r>
              <a:rPr lang="en-GB" sz="2400" dirty="0">
                <a:hlinkClick r:id="rId3"/>
              </a:rPr>
              <a:t>info@lightfootenterprises.org</a:t>
            </a:r>
            <a:endParaRPr lang="en-GB" sz="2400" dirty="0"/>
          </a:p>
          <a:p>
            <a:pPr algn="ctr"/>
            <a:endParaRPr lang="en-GB" sz="2000" dirty="0"/>
          </a:p>
          <a:p>
            <a:pPr algn="ctr"/>
            <a:r>
              <a:rPr lang="en-GB" sz="2400" dirty="0"/>
              <a:t> </a:t>
            </a:r>
            <a:r>
              <a:rPr lang="en-GB" sz="2400" dirty="0">
                <a:hlinkClick r:id="rId4"/>
              </a:rPr>
              <a:t>www.lightfootenterprises.org</a:t>
            </a:r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>
                <a:hlinkClick r:id="rId5"/>
              </a:rPr>
              <a:t>www.stcenergy.org.uk</a:t>
            </a:r>
            <a:endParaRPr lang="en-GB" sz="2400" dirty="0"/>
          </a:p>
          <a:p>
            <a:pPr algn="ctr"/>
            <a:endParaRPr lang="en-GB"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081386A-EA9D-B17C-D109-208692A3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83" y="5029199"/>
            <a:ext cx="3474509" cy="116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13287B9-2984-D82D-8BA3-0F7EEBE6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2" y="3901889"/>
            <a:ext cx="2277427" cy="226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BA4729D-91F6-60EE-EE08-B8B769C5D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611" y="3881841"/>
            <a:ext cx="1447213" cy="14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5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8AC2A-F912-8FF9-3042-D49284090BD4}"/>
              </a:ext>
            </a:extLst>
          </p:cNvPr>
          <p:cNvSpPr txBox="1"/>
          <p:nvPr/>
        </p:nvSpPr>
        <p:spPr>
          <a:xfrm>
            <a:off x="600635" y="1084729"/>
            <a:ext cx="80413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Ecology studies for this site are being completed, nothing crucial has been found so far. </a:t>
            </a:r>
          </a:p>
          <a:p>
            <a:endParaRPr lang="en-GB" sz="2400" dirty="0"/>
          </a:p>
          <a:p>
            <a:r>
              <a:rPr lang="en-GB" sz="2400" dirty="0"/>
              <a:t>Telecoms studies show we are just outside the clearance area for a microwave link</a:t>
            </a:r>
          </a:p>
          <a:p>
            <a:endParaRPr lang="en-GB" sz="2400" dirty="0"/>
          </a:p>
          <a:p>
            <a:r>
              <a:rPr lang="en-GB" sz="2400" dirty="0"/>
              <a:t>Noise studies should be completed soon but we are well clear of residential buildings. </a:t>
            </a:r>
          </a:p>
          <a:p>
            <a:endParaRPr lang="en-GB" sz="2400" dirty="0"/>
          </a:p>
          <a:p>
            <a:r>
              <a:rPr lang="en-GB" sz="2400" dirty="0"/>
              <a:t>A heritage study will be included in the planning application. </a:t>
            </a:r>
          </a:p>
          <a:p>
            <a:endParaRPr lang="en-GB" sz="2400" dirty="0"/>
          </a:p>
          <a:p>
            <a:r>
              <a:rPr lang="en-GB" sz="2400" dirty="0"/>
              <a:t>The planning application should be submitted late Oct/early Nov 2024.</a:t>
            </a:r>
          </a:p>
        </p:txBody>
      </p:sp>
    </p:spTree>
    <p:extLst>
      <p:ext uri="{BB962C8B-B14F-4D97-AF65-F5344CB8AC3E}">
        <p14:creationId xmlns:p14="http://schemas.microsoft.com/office/powerpoint/2010/main" val="145725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E1691-E46B-5531-6429-0428FB6D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26" y="485477"/>
            <a:ext cx="5483747" cy="57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E8F94-42AD-DDD9-CBB3-F91598A1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91" y="439946"/>
            <a:ext cx="8133293" cy="582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3E993-7843-1CC8-678E-967901117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63" y="319177"/>
            <a:ext cx="8305158" cy="59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3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87279-7B96-BFAA-9501-A8D65BF9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21" y="370001"/>
            <a:ext cx="8281357" cy="58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7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95A1F-3F48-8535-53AC-1A3BC7C9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6" y="400304"/>
            <a:ext cx="8100203" cy="57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6850F-3D8B-7F70-D261-E9F3285F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34" y="372059"/>
            <a:ext cx="5727332" cy="5123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A4E8C-D065-C56F-875A-8672B3E62FA3}"/>
              </a:ext>
            </a:extLst>
          </p:cNvPr>
          <p:cNvSpPr txBox="1"/>
          <p:nvPr/>
        </p:nvSpPr>
        <p:spPr>
          <a:xfrm>
            <a:off x="560717" y="5424588"/>
            <a:ext cx="802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turbine tip </a:t>
            </a:r>
            <a:r>
              <a:rPr lang="en-GB" i="1" dirty="0"/>
              <a:t>might</a:t>
            </a:r>
            <a:r>
              <a:rPr lang="en-GB" dirty="0"/>
              <a:t> be visible from the areas marked in pink, </a:t>
            </a:r>
          </a:p>
          <a:p>
            <a:pPr algn="ctr"/>
            <a:r>
              <a:rPr lang="en-GB" dirty="0"/>
              <a:t>but this does not take into account trees or </a:t>
            </a:r>
            <a:r>
              <a:rPr lang="en-GB" sz="1600" dirty="0"/>
              <a:t>buildings </a:t>
            </a:r>
          </a:p>
          <a:p>
            <a:pPr algn="ctr"/>
            <a:r>
              <a:rPr lang="en-GB" sz="1600" i="1" dirty="0"/>
              <a:t>(the numbers are the viewpoints as shown in the following slides)</a:t>
            </a:r>
          </a:p>
        </p:txBody>
      </p:sp>
    </p:spTree>
    <p:extLst>
      <p:ext uri="{BB962C8B-B14F-4D97-AF65-F5344CB8AC3E}">
        <p14:creationId xmlns:p14="http://schemas.microsoft.com/office/powerpoint/2010/main" val="41128006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3454</TotalTime>
  <Words>444</Words>
  <Application>Microsoft Office PowerPoint</Application>
  <PresentationFormat>On-screen Show (4:3)</PresentationFormat>
  <Paragraphs>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Sharenergy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Halle.</dc:creator>
  <cp:lastModifiedBy>Dave Green</cp:lastModifiedBy>
  <cp:revision>119</cp:revision>
  <dcterms:created xsi:type="dcterms:W3CDTF">2012-09-04T15:58:16Z</dcterms:created>
  <dcterms:modified xsi:type="dcterms:W3CDTF">2024-09-27T14:21:00Z</dcterms:modified>
</cp:coreProperties>
</file>