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20"/>
  </p:notesMasterIdLst>
  <p:sldIdLst>
    <p:sldId id="504" r:id="rId3"/>
    <p:sldId id="458" r:id="rId4"/>
    <p:sldId id="445" r:id="rId5"/>
    <p:sldId id="503" r:id="rId6"/>
    <p:sldId id="446" r:id="rId7"/>
    <p:sldId id="447" r:id="rId8"/>
    <p:sldId id="429" r:id="rId9"/>
    <p:sldId id="459" r:id="rId10"/>
    <p:sldId id="509" r:id="rId11"/>
    <p:sldId id="453" r:id="rId12"/>
    <p:sldId id="505" r:id="rId13"/>
    <p:sldId id="507" r:id="rId14"/>
    <p:sldId id="496" r:id="rId15"/>
    <p:sldId id="506" r:id="rId16"/>
    <p:sldId id="508" r:id="rId17"/>
    <p:sldId id="489" r:id="rId18"/>
    <p:sldId id="46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28" autoAdjust="0"/>
  </p:normalViewPr>
  <p:slideViewPr>
    <p:cSldViewPr snapToGrid="0" snapToObjects="1">
      <p:cViewPr varScale="1">
        <p:scale>
          <a:sx n="111" d="100"/>
          <a:sy n="111" d="100"/>
        </p:scale>
        <p:origin x="1614" y="96"/>
      </p:cViewPr>
      <p:guideLst>
        <p:guide orient="horz" pos="2160"/>
        <p:guide pos="2880"/>
      </p:guideLst>
    </p:cSldViewPr>
  </p:slideViewPr>
  <p:outlineViewPr>
    <p:cViewPr>
      <p:scale>
        <a:sx n="33" d="100"/>
        <a:sy n="33" d="100"/>
      </p:scale>
      <p:origin x="0" y="159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137803-0C6B-0C42-AB2F-2803376D03A6}" type="datetimeFigureOut">
              <a:rPr lang="en-US" smtClean="0"/>
              <a:t>9/27/2024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29C134-30DB-B241-9236-28CA800F1570}" type="slidenum">
              <a:rPr lang="en-US" smtClean="0"/>
              <a:t>‹#›</a:t>
            </a:fld>
            <a:endParaRPr lang="en-US"/>
          </a:p>
        </p:txBody>
      </p:sp>
    </p:spTree>
    <p:extLst>
      <p:ext uri="{BB962C8B-B14F-4D97-AF65-F5344CB8AC3E}">
        <p14:creationId xmlns:p14="http://schemas.microsoft.com/office/powerpoint/2010/main" val="18095118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0FC4768-A3C3-4539-A113-77043721BFE0}" type="slidenum">
              <a:rPr lang="en-GB" smtClean="0"/>
              <a:pPr/>
              <a:t>5</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0FC4768-A3C3-4539-A113-77043721BFE0}" type="slidenum">
              <a:rPr lang="en-GB" smtClean="0"/>
              <a:pPr/>
              <a:t>6</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We’ve previously explored small scale shared loop systems but with the closure of the Non domestic RHI we couldn’t find a viable solution.</a:t>
            </a:r>
          </a:p>
        </p:txBody>
      </p:sp>
      <p:sp>
        <p:nvSpPr>
          <p:cNvPr id="4" name="Slide Number Placeholder 3"/>
          <p:cNvSpPr>
            <a:spLocks noGrp="1"/>
          </p:cNvSpPr>
          <p:nvPr>
            <p:ph type="sldNum" sz="quarter" idx="10"/>
          </p:nvPr>
        </p:nvSpPr>
        <p:spPr/>
        <p:txBody>
          <a:bodyPr/>
          <a:lstStyle/>
          <a:p>
            <a:fld id="{20FC4768-A3C3-4539-A113-77043721BFE0}" type="slidenum">
              <a:rPr lang="en-GB" smtClean="0"/>
              <a:pPr/>
              <a:t>7</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Delete? </a:t>
            </a:r>
          </a:p>
        </p:txBody>
      </p:sp>
      <p:sp>
        <p:nvSpPr>
          <p:cNvPr id="4" name="Slide Number Placeholder 3"/>
          <p:cNvSpPr>
            <a:spLocks noGrp="1"/>
          </p:cNvSpPr>
          <p:nvPr>
            <p:ph type="sldNum" sz="quarter" idx="5"/>
          </p:nvPr>
        </p:nvSpPr>
        <p:spPr/>
        <p:txBody>
          <a:bodyPr/>
          <a:lstStyle/>
          <a:p>
            <a:fld id="{2E29C134-30DB-B241-9236-28CA800F1570}" type="slidenum">
              <a:rPr lang="en-US" smtClean="0"/>
              <a:t>10</a:t>
            </a:fld>
            <a:endParaRPr lang="en-US"/>
          </a:p>
        </p:txBody>
      </p:sp>
    </p:spTree>
    <p:extLst>
      <p:ext uri="{BB962C8B-B14F-4D97-AF65-F5344CB8AC3E}">
        <p14:creationId xmlns:p14="http://schemas.microsoft.com/office/powerpoint/2010/main" val="306785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GB" dirty="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1A0C47-018D-4460-B945-BFF7981B6CA6}" type="datetimeFigureOut">
              <a:rPr lang="en-US" smtClean="0"/>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21395" y="6173787"/>
            <a:ext cx="2133600" cy="365125"/>
          </a:xfrm>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368344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DA919EF5-7834-4548-9E42-E02A04786D04}" type="slidenum">
              <a:rPr lang="en-US" smtClean="0"/>
              <a:t>‹#›</a:t>
            </a:fld>
            <a:endParaRPr lang="en-US"/>
          </a:p>
        </p:txBody>
      </p:sp>
    </p:spTree>
    <p:extLst>
      <p:ext uri="{BB962C8B-B14F-4D97-AF65-F5344CB8AC3E}">
        <p14:creationId xmlns:p14="http://schemas.microsoft.com/office/powerpoint/2010/main" val="2817810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GB" dirty="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1A0C47-018D-4460-B945-BFF7981B6CA6}" type="datetimeFigureOut">
              <a:rPr lang="en-US" smtClean="0"/>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21395" y="6173787"/>
            <a:ext cx="2133600" cy="365125"/>
          </a:xfrm>
        </p:spPr>
        <p:txBody>
          <a:bodyPr/>
          <a:lstStyle/>
          <a:p>
            <a:fld id="{9C1F5A0A-F6FC-4FFD-9B49-0DA8697211D9}" type="slidenum">
              <a:rPr lang="en-US" smtClean="0"/>
              <a:t>‹#›</a:t>
            </a:fld>
            <a:endParaRPr lang="en-US"/>
          </a:p>
        </p:txBody>
      </p:sp>
      <p:cxnSp>
        <p:nvCxnSpPr>
          <p:cNvPr id="8" name="Straight Connector 7">
            <a:extLst>
              <a:ext uri="{FF2B5EF4-FFF2-40B4-BE49-F238E27FC236}">
                <a16:creationId xmlns:a16="http://schemas.microsoft.com/office/drawing/2014/main" id="{EAA39B85-0CFB-4C5C-9E0B-21435E8C2820}"/>
              </a:ext>
            </a:extLst>
          </p:cNvPr>
          <p:cNvCxnSpPr/>
          <p:nvPr userDrawn="1"/>
        </p:nvCxnSpPr>
        <p:spPr>
          <a:xfrm>
            <a:off x="280086" y="222422"/>
            <a:ext cx="850968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F529E43D-CAFB-4576-BE7B-E7421F949EDD}"/>
              </a:ext>
            </a:extLst>
          </p:cNvPr>
          <p:cNvCxnSpPr>
            <a:cxnSpLocks/>
          </p:cNvCxnSpPr>
          <p:nvPr userDrawn="1"/>
        </p:nvCxnSpPr>
        <p:spPr>
          <a:xfrm>
            <a:off x="280086" y="222422"/>
            <a:ext cx="74140" cy="6318421"/>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6A046BA3-942C-4FEC-9532-70451D6E9373}"/>
              </a:ext>
            </a:extLst>
          </p:cNvPr>
          <p:cNvCxnSpPr>
            <a:cxnSpLocks/>
          </p:cNvCxnSpPr>
          <p:nvPr userDrawn="1"/>
        </p:nvCxnSpPr>
        <p:spPr>
          <a:xfrm>
            <a:off x="337751" y="6540843"/>
            <a:ext cx="540402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D3F290AB-0D9C-4806-98BB-CFA91D0A5957}"/>
              </a:ext>
            </a:extLst>
          </p:cNvPr>
          <p:cNvCxnSpPr/>
          <p:nvPr userDrawn="1"/>
        </p:nvCxnSpPr>
        <p:spPr>
          <a:xfrm>
            <a:off x="8789773" y="222422"/>
            <a:ext cx="0" cy="613392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5254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51818C3-2253-A940-B5B6-2773841A778A}" type="datetimeFigureOut">
              <a:rPr lang="en-US" smtClean="0"/>
              <a:t>9/27/2024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A919EF5-7834-4548-9E42-E02A04786D04}" type="slidenum">
              <a:rPr lang="en-US" smtClean="0"/>
              <a:t>‹#›</a:t>
            </a:fld>
            <a:endParaRPr lang="en-US"/>
          </a:p>
        </p:txBody>
      </p:sp>
    </p:spTree>
    <p:extLst>
      <p:ext uri="{BB962C8B-B14F-4D97-AF65-F5344CB8AC3E}">
        <p14:creationId xmlns:p14="http://schemas.microsoft.com/office/powerpoint/2010/main" val="3118355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51818C3-2253-A940-B5B6-2773841A778A}" type="datetimeFigureOut">
              <a:rPr lang="en-US" smtClean="0"/>
              <a:t>9/27/2024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A919EF5-7834-4548-9E42-E02A04786D04}" type="slidenum">
              <a:rPr lang="en-US" smtClean="0"/>
              <a:t>‹#›</a:t>
            </a:fld>
            <a:endParaRPr lang="en-US"/>
          </a:p>
        </p:txBody>
      </p:sp>
    </p:spTree>
    <p:extLst>
      <p:ext uri="{BB962C8B-B14F-4D97-AF65-F5344CB8AC3E}">
        <p14:creationId xmlns:p14="http://schemas.microsoft.com/office/powerpoint/2010/main" val="3118355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DA919EF5-7834-4548-9E42-E02A04786D04}" type="slidenum">
              <a:rPr lang="en-US" smtClean="0"/>
              <a:t>‹#›</a:t>
            </a:fld>
            <a:endParaRPr lang="en-US"/>
          </a:p>
        </p:txBody>
      </p:sp>
    </p:spTree>
    <p:extLst>
      <p:ext uri="{BB962C8B-B14F-4D97-AF65-F5344CB8AC3E}">
        <p14:creationId xmlns:p14="http://schemas.microsoft.com/office/powerpoint/2010/main" val="2817810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19EF5-7834-4548-9E42-E02A04786D04}" type="slidenum">
              <a:rPr lang="en-US" smtClean="0"/>
              <a:t>‹#›</a:t>
            </a:fld>
            <a:endParaRPr lang="en-US"/>
          </a:p>
        </p:txBody>
      </p:sp>
      <p:pic>
        <p:nvPicPr>
          <p:cNvPr id="11" name="Picture 10" descr="logo3.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46346" y="6265287"/>
            <a:ext cx="3106066" cy="351718"/>
          </a:xfrm>
          <a:prstGeom prst="rect">
            <a:avLst/>
          </a:prstGeom>
        </p:spPr>
      </p:pic>
      <p:cxnSp>
        <p:nvCxnSpPr>
          <p:cNvPr id="8" name="Straight Connector 7">
            <a:extLst>
              <a:ext uri="{FF2B5EF4-FFF2-40B4-BE49-F238E27FC236}">
                <a16:creationId xmlns:a16="http://schemas.microsoft.com/office/drawing/2014/main" id="{73B8602D-74D4-4A08-B078-F24B8D2FDF52}"/>
              </a:ext>
            </a:extLst>
          </p:cNvPr>
          <p:cNvCxnSpPr/>
          <p:nvPr userDrawn="1"/>
        </p:nvCxnSpPr>
        <p:spPr>
          <a:xfrm>
            <a:off x="387178" y="274638"/>
            <a:ext cx="841083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8BC8F066-6430-4A38-9F2D-4FC74B9034FE}"/>
              </a:ext>
            </a:extLst>
          </p:cNvPr>
          <p:cNvCxnSpPr>
            <a:cxnSpLocks/>
          </p:cNvCxnSpPr>
          <p:nvPr userDrawn="1"/>
        </p:nvCxnSpPr>
        <p:spPr>
          <a:xfrm>
            <a:off x="8798011" y="274638"/>
            <a:ext cx="0" cy="5851525"/>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146DB1E7-9E69-4A7C-BE39-EE2CD1BF05FC}"/>
              </a:ext>
            </a:extLst>
          </p:cNvPr>
          <p:cNvCxnSpPr>
            <a:cxnSpLocks/>
          </p:cNvCxnSpPr>
          <p:nvPr userDrawn="1"/>
        </p:nvCxnSpPr>
        <p:spPr>
          <a:xfrm>
            <a:off x="387178" y="274638"/>
            <a:ext cx="0" cy="6264275"/>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B2017096-BE2B-4945-AE14-94ABCC344131}"/>
              </a:ext>
            </a:extLst>
          </p:cNvPr>
          <p:cNvCxnSpPr>
            <a:cxnSpLocks/>
          </p:cNvCxnSpPr>
          <p:nvPr userDrawn="1"/>
        </p:nvCxnSpPr>
        <p:spPr>
          <a:xfrm>
            <a:off x="2322414" y="6544103"/>
            <a:ext cx="3311257" cy="0"/>
          </a:xfrm>
          <a:prstGeom prst="line">
            <a:avLst/>
          </a:prstGeom>
        </p:spPr>
        <p:style>
          <a:lnRef idx="2">
            <a:schemeClr val="accent2"/>
          </a:lnRef>
          <a:fillRef idx="0">
            <a:schemeClr val="accent2"/>
          </a:fillRef>
          <a:effectRef idx="1">
            <a:schemeClr val="accent2"/>
          </a:effectRef>
          <a:fontRef idx="minor">
            <a:schemeClr val="tx1"/>
          </a:fontRef>
        </p:style>
      </p:cxnSp>
      <p:pic>
        <p:nvPicPr>
          <p:cNvPr id="9" name="Picture 8" descr="Logo, company name&#10;&#10;Description automatically generated">
            <a:extLst>
              <a:ext uri="{FF2B5EF4-FFF2-40B4-BE49-F238E27FC236}">
                <a16:creationId xmlns:a16="http://schemas.microsoft.com/office/drawing/2014/main" id="{BE4ABCE8-6BF5-385F-E4B9-12D8F949B9A0}"/>
              </a:ext>
            </a:extLst>
          </p:cNvPr>
          <p:cNvPicPr>
            <a:picLocks noChangeAspect="1"/>
          </p:cNvPicPr>
          <p:nvPr userDrawn="1"/>
        </p:nvPicPr>
        <p:blipFill>
          <a:blip r:embed="rId7"/>
          <a:stretch>
            <a:fillRect/>
          </a:stretch>
        </p:blipFill>
        <p:spPr bwMode="auto">
          <a:xfrm>
            <a:off x="466689" y="6126163"/>
            <a:ext cx="1669606" cy="639560"/>
          </a:xfrm>
          <a:prstGeom prst="rect">
            <a:avLst/>
          </a:prstGeom>
        </p:spPr>
      </p:pic>
    </p:spTree>
    <p:extLst>
      <p:ext uri="{BB962C8B-B14F-4D97-AF65-F5344CB8AC3E}">
        <p14:creationId xmlns:p14="http://schemas.microsoft.com/office/powerpoint/2010/main" val="430823581"/>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69" r:id="rId3"/>
    <p:sldLayoutId id="214748366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19EF5-7834-4548-9E42-E02A04786D04}" type="slidenum">
              <a:rPr lang="en-US" smtClean="0"/>
              <a:t>‹#›</a:t>
            </a:fld>
            <a:endParaRPr lang="en-US"/>
          </a:p>
        </p:txBody>
      </p:sp>
      <p:cxnSp>
        <p:nvCxnSpPr>
          <p:cNvPr id="8" name="Straight Connector 7">
            <a:extLst>
              <a:ext uri="{FF2B5EF4-FFF2-40B4-BE49-F238E27FC236}">
                <a16:creationId xmlns:a16="http://schemas.microsoft.com/office/drawing/2014/main" id="{73B8602D-74D4-4A08-B078-F24B8D2FDF52}"/>
              </a:ext>
            </a:extLst>
          </p:cNvPr>
          <p:cNvCxnSpPr/>
          <p:nvPr userDrawn="1"/>
        </p:nvCxnSpPr>
        <p:spPr>
          <a:xfrm>
            <a:off x="387178" y="274638"/>
            <a:ext cx="84108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BC8F066-6430-4A38-9F2D-4FC74B9034FE}"/>
              </a:ext>
            </a:extLst>
          </p:cNvPr>
          <p:cNvCxnSpPr>
            <a:cxnSpLocks/>
          </p:cNvCxnSpPr>
          <p:nvPr userDrawn="1"/>
        </p:nvCxnSpPr>
        <p:spPr>
          <a:xfrm>
            <a:off x="8798011" y="274638"/>
            <a:ext cx="0" cy="52684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46DB1E7-9E69-4A7C-BE39-EE2CD1BF05FC}"/>
              </a:ext>
            </a:extLst>
          </p:cNvPr>
          <p:cNvCxnSpPr>
            <a:cxnSpLocks/>
          </p:cNvCxnSpPr>
          <p:nvPr userDrawn="1"/>
        </p:nvCxnSpPr>
        <p:spPr>
          <a:xfrm>
            <a:off x="387178" y="274638"/>
            <a:ext cx="0" cy="6264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2017096-BE2B-4945-AE14-94ABCC344131}"/>
              </a:ext>
            </a:extLst>
          </p:cNvPr>
          <p:cNvCxnSpPr>
            <a:cxnSpLocks/>
          </p:cNvCxnSpPr>
          <p:nvPr userDrawn="1"/>
        </p:nvCxnSpPr>
        <p:spPr>
          <a:xfrm flipV="1">
            <a:off x="387178" y="6536319"/>
            <a:ext cx="7405452" cy="2594"/>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descr="A picture containing logo&#10;&#10;Description automatically generated">
            <a:extLst>
              <a:ext uri="{FF2B5EF4-FFF2-40B4-BE49-F238E27FC236}">
                <a16:creationId xmlns:a16="http://schemas.microsoft.com/office/drawing/2014/main" id="{36030419-8A5A-DC8C-BFF4-46211BE67C9D}"/>
              </a:ext>
            </a:extLst>
          </p:cNvPr>
          <p:cNvPicPr>
            <a:picLocks noChangeAspect="1"/>
          </p:cNvPicPr>
          <p:nvPr userDrawn="1"/>
        </p:nvPicPr>
        <p:blipFill>
          <a:blip r:embed="rId4"/>
          <a:stretch>
            <a:fillRect/>
          </a:stretch>
        </p:blipFill>
        <p:spPr>
          <a:xfrm>
            <a:off x="7613540" y="5324722"/>
            <a:ext cx="1219873" cy="1219873"/>
          </a:xfrm>
          <a:prstGeom prst="rect">
            <a:avLst/>
          </a:prstGeom>
        </p:spPr>
      </p:pic>
    </p:spTree>
    <p:extLst>
      <p:ext uri="{BB962C8B-B14F-4D97-AF65-F5344CB8AC3E}">
        <p14:creationId xmlns:p14="http://schemas.microsoft.com/office/powerpoint/2010/main" val="430823581"/>
      </p:ext>
    </p:extLst>
  </p:cSld>
  <p:clrMap bg1="lt1" tx1="dk1" bg2="lt2" tx2="dk2" accent1="accent1" accent2="accent2" accent3="accent3" accent4="accent4" accent5="accent5" accent6="accent6" hlink="hlink" folHlink="folHlink"/>
  <p:sldLayoutIdLst>
    <p:sldLayoutId id="2147483673" r:id="rId1"/>
    <p:sldLayoutId id="214748367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info@lightfootenterprises.org" TargetMode="External"/><Relationship Id="rId7" Type="http://schemas.openxmlformats.org/officeDocument/2006/relationships/image" Target="../media/image6.jpeg"/><Relationship Id="rId2" Type="http://schemas.openxmlformats.org/officeDocument/2006/relationships/hyperlink" Target="mailto:dave@sharenergy.coop" TargetMode="External"/><Relationship Id="rId1" Type="http://schemas.openxmlformats.org/officeDocument/2006/relationships/slideLayout" Target="../slideLayouts/slideLayout4.xml"/><Relationship Id="rId6" Type="http://schemas.openxmlformats.org/officeDocument/2006/relationships/hyperlink" Target="http://www.stcenergy.org.uk/" TargetMode="External"/><Relationship Id="rId5" Type="http://schemas.openxmlformats.org/officeDocument/2006/relationships/hyperlink" Target="https://www.ethex.org.uk/invest/stce" TargetMode="External"/><Relationship Id="rId4" Type="http://schemas.openxmlformats.org/officeDocument/2006/relationships/hyperlink" Target="http://www.lightfootenterprises.org/" TargetMode="Externa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ind turbine and a building&#10;&#10;Description automatically generated">
            <a:extLst>
              <a:ext uri="{FF2B5EF4-FFF2-40B4-BE49-F238E27FC236}">
                <a16:creationId xmlns:a16="http://schemas.microsoft.com/office/drawing/2014/main" id="{FBF82135-E2BC-25EB-9942-F7E9F4AF6B45}"/>
              </a:ext>
            </a:extLst>
          </p:cNvPr>
          <p:cNvPicPr>
            <a:picLocks noChangeAspect="1"/>
          </p:cNvPicPr>
          <p:nvPr/>
        </p:nvPicPr>
        <p:blipFill>
          <a:blip r:embed="rId2"/>
          <a:stretch>
            <a:fillRect/>
          </a:stretch>
        </p:blipFill>
        <p:spPr>
          <a:xfrm>
            <a:off x="2622737" y="1005541"/>
            <a:ext cx="3898526" cy="5198035"/>
          </a:xfrm>
          <a:prstGeom prst="rect">
            <a:avLst/>
          </a:prstGeom>
        </p:spPr>
      </p:pic>
      <p:sp>
        <p:nvSpPr>
          <p:cNvPr id="4" name="TextBox 3">
            <a:extLst>
              <a:ext uri="{FF2B5EF4-FFF2-40B4-BE49-F238E27FC236}">
                <a16:creationId xmlns:a16="http://schemas.microsoft.com/office/drawing/2014/main" id="{7C63666E-CACF-026F-4346-64AAF97C9035}"/>
              </a:ext>
            </a:extLst>
          </p:cNvPr>
          <p:cNvSpPr txBox="1"/>
          <p:nvPr/>
        </p:nvSpPr>
        <p:spPr>
          <a:xfrm>
            <a:off x="2309532" y="423591"/>
            <a:ext cx="4781549" cy="461665"/>
          </a:xfrm>
          <a:prstGeom prst="rect">
            <a:avLst/>
          </a:prstGeom>
          <a:noFill/>
        </p:spPr>
        <p:txBody>
          <a:bodyPr wrap="square" rtlCol="0">
            <a:spAutoFit/>
          </a:bodyPr>
          <a:lstStyle/>
          <a:p>
            <a:r>
              <a:rPr lang="en-GB" sz="2400" dirty="0"/>
              <a:t>Bishop’s Castle Heat &amp; Wind Project </a:t>
            </a:r>
          </a:p>
        </p:txBody>
      </p:sp>
    </p:spTree>
    <p:extLst>
      <p:ext uri="{BB962C8B-B14F-4D97-AF65-F5344CB8AC3E}">
        <p14:creationId xmlns:p14="http://schemas.microsoft.com/office/powerpoint/2010/main" val="2391426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0EFF928-636B-45FC-B932-8657F39F02AD}"/>
              </a:ext>
            </a:extLst>
          </p:cNvPr>
          <p:cNvPicPr>
            <a:picLocks noChangeAspect="1"/>
          </p:cNvPicPr>
          <p:nvPr/>
        </p:nvPicPr>
        <p:blipFill>
          <a:blip r:embed="rId3"/>
          <a:stretch>
            <a:fillRect/>
          </a:stretch>
        </p:blipFill>
        <p:spPr>
          <a:xfrm>
            <a:off x="3074193" y="332901"/>
            <a:ext cx="5685024" cy="6013938"/>
          </a:xfrm>
          <a:prstGeom prst="rect">
            <a:avLst/>
          </a:prstGeom>
        </p:spPr>
      </p:pic>
      <p:sp>
        <p:nvSpPr>
          <p:cNvPr id="2" name="TextBox 1">
            <a:extLst>
              <a:ext uri="{FF2B5EF4-FFF2-40B4-BE49-F238E27FC236}">
                <a16:creationId xmlns:a16="http://schemas.microsoft.com/office/drawing/2014/main" id="{5A4A811C-81E7-7E31-4151-D89975724DC7}"/>
              </a:ext>
            </a:extLst>
          </p:cNvPr>
          <p:cNvSpPr txBox="1"/>
          <p:nvPr/>
        </p:nvSpPr>
        <p:spPr>
          <a:xfrm>
            <a:off x="555812" y="627529"/>
            <a:ext cx="2294964" cy="2677656"/>
          </a:xfrm>
          <a:prstGeom prst="rect">
            <a:avLst/>
          </a:prstGeom>
          <a:noFill/>
        </p:spPr>
        <p:txBody>
          <a:bodyPr wrap="square" rtlCol="0">
            <a:spAutoFit/>
          </a:bodyPr>
          <a:lstStyle/>
          <a:p>
            <a:r>
              <a:rPr lang="en-GB" sz="2400" dirty="0"/>
              <a:t>The proposal is similar to a scheme that has been constructed in Swaffham Prior, Cambridgeshire </a:t>
            </a:r>
          </a:p>
        </p:txBody>
      </p:sp>
    </p:spTree>
    <p:extLst>
      <p:ext uri="{BB962C8B-B14F-4D97-AF65-F5344CB8AC3E}">
        <p14:creationId xmlns:p14="http://schemas.microsoft.com/office/powerpoint/2010/main" val="343341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E8A19-D79D-FC8E-DDFE-A639D15E5033}"/>
              </a:ext>
            </a:extLst>
          </p:cNvPr>
          <p:cNvSpPr txBox="1"/>
          <p:nvPr/>
        </p:nvSpPr>
        <p:spPr>
          <a:xfrm>
            <a:off x="555812" y="403412"/>
            <a:ext cx="7933764" cy="5262979"/>
          </a:xfrm>
          <a:prstGeom prst="rect">
            <a:avLst/>
          </a:prstGeom>
          <a:noFill/>
        </p:spPr>
        <p:txBody>
          <a:bodyPr wrap="square" rtlCol="0">
            <a:spAutoFit/>
          </a:bodyPr>
          <a:lstStyle/>
          <a:p>
            <a:r>
              <a:rPr lang="en-GB" sz="2400" dirty="0"/>
              <a:t>A brief history of the BC Heat &amp; Wind project;</a:t>
            </a:r>
          </a:p>
          <a:p>
            <a:endParaRPr lang="en-GB" sz="2400" dirty="0"/>
          </a:p>
          <a:p>
            <a:pPr marL="285750" indent="-285750">
              <a:buFont typeface="Arial" panose="020B0604020202020204" pitchFamily="34" charset="0"/>
              <a:buChar char="•"/>
            </a:pPr>
            <a:r>
              <a:rPr lang="en-GB" sz="2400" dirty="0"/>
              <a:t>We started with the idea of a heat network in 2021</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STCE gained some initial grant funding which covered –</a:t>
            </a:r>
          </a:p>
          <a:p>
            <a:r>
              <a:rPr lang="en-GB" sz="2400" dirty="0"/>
              <a:t>		- a wind constraints study, </a:t>
            </a:r>
          </a:p>
          <a:p>
            <a:r>
              <a:rPr lang="en-GB" sz="2400" dirty="0"/>
              <a:t>		- an initial heat network study  </a:t>
            </a:r>
          </a:p>
          <a:p>
            <a:r>
              <a:rPr lang="en-GB" sz="2400" dirty="0"/>
              <a:t>		- a questionnaire and a public meeting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heat network study showed a heat network could be viable if renewable energy was used to power the heat pumps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wind study gave two potential sites for a wind turbine </a:t>
            </a:r>
          </a:p>
        </p:txBody>
      </p:sp>
    </p:spTree>
    <p:extLst>
      <p:ext uri="{BB962C8B-B14F-4D97-AF65-F5344CB8AC3E}">
        <p14:creationId xmlns:p14="http://schemas.microsoft.com/office/powerpoint/2010/main" val="3249367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D5F505-250A-20A5-10BE-25992A4147EA}"/>
              </a:ext>
            </a:extLst>
          </p:cNvPr>
          <p:cNvSpPr txBox="1"/>
          <p:nvPr/>
        </p:nvSpPr>
        <p:spPr>
          <a:xfrm>
            <a:off x="466165" y="338968"/>
            <a:ext cx="8068235" cy="3323987"/>
          </a:xfrm>
          <a:prstGeom prst="rect">
            <a:avLst/>
          </a:prstGeom>
          <a:noFill/>
        </p:spPr>
        <p:txBody>
          <a:bodyPr wrap="square">
            <a:spAutoFit/>
          </a:bodyPr>
          <a:lstStyle/>
          <a:p>
            <a:pPr marL="285750" indent="-285750">
              <a:buFont typeface="Arial" panose="020B0604020202020204" pitchFamily="34" charset="0"/>
              <a:buChar char="•"/>
            </a:pPr>
            <a:r>
              <a:rPr lang="en-GB" sz="2400" dirty="0"/>
              <a:t>The consultations showed significant support for the project with a handful of objections</a:t>
            </a:r>
            <a:r>
              <a:rPr lang="en-GB" sz="2400" i="1" dirty="0"/>
              <a:t>, (particularly directed at the more northern site for the turbine.)</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We worked for over a year to get the proposal into the Neighbourhood Plan </a:t>
            </a:r>
            <a:r>
              <a:rPr lang="en-GB" sz="2400" i="1" dirty="0"/>
              <a:t>(which was a pre-requisite for submitting a planning application for the turbine)</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In April 2023 we held a packed public meeting that was filmed by Hugh </a:t>
            </a:r>
            <a:r>
              <a:rPr lang="en-GB" sz="2400" dirty="0" err="1"/>
              <a:t>Fearnley-Whittingstall</a:t>
            </a:r>
            <a:r>
              <a:rPr lang="en-GB" sz="2400" dirty="0"/>
              <a:t> for Channel 4 </a:t>
            </a:r>
          </a:p>
        </p:txBody>
      </p:sp>
      <p:pic>
        <p:nvPicPr>
          <p:cNvPr id="4" name="Picture 3" descr="A group of people in a room&#10;&#10;Description automatically generated">
            <a:extLst>
              <a:ext uri="{FF2B5EF4-FFF2-40B4-BE49-F238E27FC236}">
                <a16:creationId xmlns:a16="http://schemas.microsoft.com/office/drawing/2014/main" id="{269BA4B9-360E-A5F1-5A04-502656CB75C6}"/>
              </a:ext>
            </a:extLst>
          </p:cNvPr>
          <p:cNvPicPr>
            <a:picLocks noChangeAspect="1"/>
          </p:cNvPicPr>
          <p:nvPr/>
        </p:nvPicPr>
        <p:blipFill>
          <a:blip r:embed="rId2"/>
          <a:stretch>
            <a:fillRect/>
          </a:stretch>
        </p:blipFill>
        <p:spPr>
          <a:xfrm>
            <a:off x="2510118" y="3760017"/>
            <a:ext cx="3814059" cy="2360281"/>
          </a:xfrm>
          <a:prstGeom prst="rect">
            <a:avLst/>
          </a:prstGeom>
        </p:spPr>
      </p:pic>
    </p:spTree>
    <p:extLst>
      <p:ext uri="{BB962C8B-B14F-4D97-AF65-F5344CB8AC3E}">
        <p14:creationId xmlns:p14="http://schemas.microsoft.com/office/powerpoint/2010/main" val="3691032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40762-668E-2F78-429C-03BC79340910}"/>
              </a:ext>
            </a:extLst>
          </p:cNvPr>
          <p:cNvSpPr txBox="1"/>
          <p:nvPr/>
        </p:nvSpPr>
        <p:spPr>
          <a:xfrm>
            <a:off x="646981" y="543464"/>
            <a:ext cx="7884544" cy="5401479"/>
          </a:xfrm>
          <a:prstGeom prst="rect">
            <a:avLst/>
          </a:prstGeom>
          <a:noFill/>
        </p:spPr>
        <p:txBody>
          <a:bodyPr wrap="square" rtlCol="0">
            <a:spAutoFit/>
          </a:bodyPr>
          <a:lstStyle/>
          <a:p>
            <a:pPr marL="285750" indent="-285750">
              <a:buFont typeface="Arial" panose="020B0604020202020204" pitchFamily="34" charset="0"/>
              <a:buChar char="•"/>
            </a:pPr>
            <a:r>
              <a:rPr lang="en-GB" sz="2400" dirty="0"/>
              <a:t>In August 2023 we were told by Shropshire Council that they would accept an application if the scheme was included in the local Place Plan, that proposal was backed by the Town Council unanimously and was agreed by Shropshire Council later that year </a:t>
            </a:r>
            <a:r>
              <a:rPr lang="en-GB" sz="2400" i="1" dirty="0"/>
              <a:t>(with the wind turbine located nr the </a:t>
            </a:r>
            <a:r>
              <a:rPr lang="en-GB" sz="2400" i="1" dirty="0" err="1"/>
              <a:t>Conery</a:t>
            </a:r>
            <a:r>
              <a:rPr lang="en-GB" sz="2400" i="1" dirty="0"/>
              <a:t>)</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So, we now had permission to ask for permission for a wind turbine!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This decision opened up further funding, including a £100k successful bid to the Community Energy Fund run by the Midlands Net Zero Hub. </a:t>
            </a:r>
          </a:p>
          <a:p>
            <a:pPr marL="285750" indent="-285750">
              <a:buFont typeface="Arial" panose="020B0604020202020204" pitchFamily="34" charset="0"/>
              <a:buChar char="•"/>
            </a:pPr>
            <a:endParaRPr lang="en-GB" sz="2400" dirty="0"/>
          </a:p>
          <a:p>
            <a:endParaRPr lang="en-GB" sz="2400" dirty="0"/>
          </a:p>
        </p:txBody>
      </p:sp>
    </p:spTree>
    <p:extLst>
      <p:ext uri="{BB962C8B-B14F-4D97-AF65-F5344CB8AC3E}">
        <p14:creationId xmlns:p14="http://schemas.microsoft.com/office/powerpoint/2010/main" val="187730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8B32D8-6EEE-24C8-C60B-A01E7716E86A}"/>
              </a:ext>
            </a:extLst>
          </p:cNvPr>
          <p:cNvSpPr txBox="1"/>
          <p:nvPr/>
        </p:nvSpPr>
        <p:spPr>
          <a:xfrm>
            <a:off x="564776" y="555812"/>
            <a:ext cx="8077200" cy="7248138"/>
          </a:xfrm>
          <a:prstGeom prst="rect">
            <a:avLst/>
          </a:prstGeom>
          <a:noFill/>
        </p:spPr>
        <p:txBody>
          <a:bodyPr wrap="square" rtlCol="0">
            <a:spAutoFit/>
          </a:bodyPr>
          <a:lstStyle/>
          <a:p>
            <a:endParaRPr lang="en-GB" sz="2400" dirty="0"/>
          </a:p>
          <a:p>
            <a:endParaRPr lang="en-GB" sz="900" dirty="0"/>
          </a:p>
          <a:p>
            <a:r>
              <a:rPr lang="en-GB" sz="2400" dirty="0"/>
              <a:t>Over the last 9 months we have been working on:</a:t>
            </a:r>
          </a:p>
          <a:p>
            <a:endParaRPr lang="en-GB" sz="900" dirty="0"/>
          </a:p>
          <a:p>
            <a:pPr marL="285750" indent="-285750">
              <a:buFont typeface="Arial" panose="020B0604020202020204" pitchFamily="34" charset="0"/>
              <a:buChar char="•"/>
            </a:pPr>
            <a:r>
              <a:rPr lang="en-GB" sz="2400" dirty="0"/>
              <a:t>Ecology studies re the wind turbine , including bat &amp; bird surveys</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Discussions with </a:t>
            </a:r>
            <a:r>
              <a:rPr lang="en-GB" sz="2400" dirty="0" err="1"/>
              <a:t>SpArC</a:t>
            </a:r>
            <a:r>
              <a:rPr lang="en-GB" sz="2400" dirty="0"/>
              <a:t> and the Community College, both of whom are keen to join the network </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Case studies for 14 properties, how we would connect, how much fuel they use, what thermal improvements could be made.  </a:t>
            </a:r>
            <a:r>
              <a:rPr lang="en-GB" sz="2400" i="1" dirty="0"/>
              <a:t>(we were going to do 5 or 6 but agreed to do more to satisfy the considerable interest shown)</a:t>
            </a:r>
          </a:p>
          <a:p>
            <a:pPr marL="285750" indent="-285750">
              <a:buFont typeface="Arial" panose="020B0604020202020204" pitchFamily="34" charset="0"/>
              <a:buChar char="•"/>
            </a:pPr>
            <a:endParaRPr lang="en-GB" sz="900" i="1" dirty="0"/>
          </a:p>
          <a:p>
            <a:pPr marL="285750" indent="-285750">
              <a:buFont typeface="Arial" panose="020B0604020202020204" pitchFamily="34" charset="0"/>
              <a:buChar char="•"/>
            </a:pPr>
            <a:r>
              <a:rPr lang="en-GB" sz="2400" dirty="0"/>
              <a:t>Refining the heat network, taking into account the case studies</a:t>
            </a:r>
          </a:p>
          <a:p>
            <a:pPr marL="285750" indent="-285750">
              <a:buFont typeface="Arial" panose="020B0604020202020204" pitchFamily="34" charset="0"/>
              <a:buChar char="•"/>
            </a:pPr>
            <a:endParaRPr lang="en-GB" sz="2400" i="1"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964552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CCAAE8-23A8-543E-52F0-DF73EFF82E53}"/>
              </a:ext>
            </a:extLst>
          </p:cNvPr>
          <p:cNvSpPr txBox="1"/>
          <p:nvPr/>
        </p:nvSpPr>
        <p:spPr>
          <a:xfrm>
            <a:off x="542365" y="243512"/>
            <a:ext cx="8059269" cy="6370975"/>
          </a:xfrm>
          <a:prstGeom prst="rect">
            <a:avLst/>
          </a:prstGeom>
          <a:noFill/>
        </p:spPr>
        <p:txBody>
          <a:bodyPr wrap="square">
            <a:spAutoFit/>
          </a:bodyPr>
          <a:lstStyle/>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Producing the Customer Offer document</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Looking at options for connecting the scheme to the grid</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Completing the Landscape and Visual Impact study </a:t>
            </a:r>
            <a:r>
              <a:rPr lang="en-GB" sz="2400" i="1" dirty="0"/>
              <a:t>( a draft was submitted with our pre-app in early 2023, the new version has more viewpoints as agreed with Shropshire Council) </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Noise, telecoms and heritage studies for the turbine site </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Finding a 1-hectare site for solar panels to compliment the wind turbine </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2400" dirty="0"/>
              <a:t>Opening dialogue with Shropshire Council re laying the heat pipes.</a:t>
            </a:r>
          </a:p>
          <a:p>
            <a:endParaRPr lang="en-GB" sz="900" dirty="0"/>
          </a:p>
          <a:p>
            <a:r>
              <a:rPr lang="en-GB" sz="2400" dirty="0"/>
              <a:t>We expect to submit a planning application for the wind turbine in early November.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251547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8EC31-941B-BF17-0B6D-23DE71B02AA2}"/>
              </a:ext>
            </a:extLst>
          </p:cNvPr>
          <p:cNvSpPr txBox="1"/>
          <p:nvPr/>
        </p:nvSpPr>
        <p:spPr>
          <a:xfrm>
            <a:off x="612843" y="457200"/>
            <a:ext cx="7957225" cy="3785652"/>
          </a:xfrm>
          <a:prstGeom prst="rect">
            <a:avLst/>
          </a:prstGeom>
          <a:noFill/>
        </p:spPr>
        <p:txBody>
          <a:bodyPr wrap="square" rtlCol="0">
            <a:spAutoFit/>
          </a:bodyPr>
          <a:lstStyle/>
          <a:p>
            <a:pPr algn="ctr"/>
            <a:r>
              <a:rPr lang="en-GB" sz="2400" dirty="0"/>
              <a:t>The work on this project to date has been funded through </a:t>
            </a:r>
          </a:p>
          <a:p>
            <a:pPr algn="ctr"/>
            <a:r>
              <a:rPr lang="en-GB" sz="2400" dirty="0"/>
              <a:t>Shropshire &amp; Telford Community Energy, </a:t>
            </a:r>
          </a:p>
          <a:p>
            <a:pPr algn="ctr"/>
            <a:endParaRPr lang="en-GB" sz="2400" dirty="0"/>
          </a:p>
          <a:p>
            <a:pPr algn="ctr"/>
            <a:endParaRPr lang="en-GB" sz="2400" dirty="0"/>
          </a:p>
          <a:p>
            <a:pPr algn="ctr"/>
            <a:endParaRPr lang="en-GB" sz="2400" dirty="0"/>
          </a:p>
          <a:p>
            <a:pPr algn="ctr"/>
            <a:endParaRPr lang="en-GB" sz="2400" dirty="0"/>
          </a:p>
          <a:p>
            <a:pPr algn="ctr"/>
            <a:endParaRPr lang="en-GB" sz="2400" dirty="0"/>
          </a:p>
          <a:p>
            <a:pPr algn="ctr"/>
            <a:r>
              <a:rPr lang="en-GB" sz="2400" dirty="0"/>
              <a:t>using their grant from the Next Generation project set up by Power to Change</a:t>
            </a:r>
          </a:p>
          <a:p>
            <a:pPr algn="ctr"/>
            <a:r>
              <a:rPr lang="en-GB" sz="2400" dirty="0"/>
              <a:t>. </a:t>
            </a:r>
          </a:p>
        </p:txBody>
      </p:sp>
      <p:pic>
        <p:nvPicPr>
          <p:cNvPr id="4" name="Picture 3" descr="A picture containing logo&#10;&#10;Description automatically generated">
            <a:extLst>
              <a:ext uri="{FF2B5EF4-FFF2-40B4-BE49-F238E27FC236}">
                <a16:creationId xmlns:a16="http://schemas.microsoft.com/office/drawing/2014/main" id="{77AE283C-B16D-9349-F161-46069F2F4018}"/>
              </a:ext>
            </a:extLst>
          </p:cNvPr>
          <p:cNvPicPr>
            <a:picLocks noChangeAspect="1"/>
          </p:cNvPicPr>
          <p:nvPr/>
        </p:nvPicPr>
        <p:blipFill>
          <a:blip r:embed="rId2"/>
          <a:stretch>
            <a:fillRect/>
          </a:stretch>
        </p:blipFill>
        <p:spPr>
          <a:xfrm>
            <a:off x="3813803" y="1558421"/>
            <a:ext cx="1293035" cy="1293035"/>
          </a:xfrm>
          <a:prstGeom prst="rect">
            <a:avLst/>
          </a:prstGeom>
        </p:spPr>
      </p:pic>
      <p:pic>
        <p:nvPicPr>
          <p:cNvPr id="6" name="Picture 5" descr="Text&#10;&#10;Description automatically generated">
            <a:extLst>
              <a:ext uri="{FF2B5EF4-FFF2-40B4-BE49-F238E27FC236}">
                <a16:creationId xmlns:a16="http://schemas.microsoft.com/office/drawing/2014/main" id="{7BBA08C5-4B61-15DD-42EB-A13B88BA546D}"/>
              </a:ext>
            </a:extLst>
          </p:cNvPr>
          <p:cNvPicPr>
            <a:picLocks noChangeAspect="1"/>
          </p:cNvPicPr>
          <p:nvPr/>
        </p:nvPicPr>
        <p:blipFill>
          <a:blip r:embed="rId3"/>
          <a:stretch>
            <a:fillRect/>
          </a:stretch>
        </p:blipFill>
        <p:spPr bwMode="auto">
          <a:xfrm>
            <a:off x="3008324" y="3903794"/>
            <a:ext cx="3334385" cy="762000"/>
          </a:xfrm>
          <a:prstGeom prst="rect">
            <a:avLst/>
          </a:prstGeom>
        </p:spPr>
      </p:pic>
      <p:pic>
        <p:nvPicPr>
          <p:cNvPr id="7" name="Image1" descr="Logo&#10;&#10;Description automatically generated with medium confidence">
            <a:extLst>
              <a:ext uri="{FF2B5EF4-FFF2-40B4-BE49-F238E27FC236}">
                <a16:creationId xmlns:a16="http://schemas.microsoft.com/office/drawing/2014/main" id="{D5E489E7-2CD6-CE28-D95C-A9A2B14F091F}"/>
              </a:ext>
            </a:extLst>
          </p:cNvPr>
          <p:cNvPicPr>
            <a:picLocks noChangeAspect="1"/>
          </p:cNvPicPr>
          <p:nvPr/>
        </p:nvPicPr>
        <p:blipFill>
          <a:blip r:embed="rId4"/>
          <a:stretch>
            <a:fillRect/>
          </a:stretch>
        </p:blipFill>
        <p:spPr bwMode="auto">
          <a:xfrm>
            <a:off x="3807379" y="4678392"/>
            <a:ext cx="1630680" cy="1364615"/>
          </a:xfrm>
          <a:prstGeom prst="rect">
            <a:avLst/>
          </a:prstGeom>
        </p:spPr>
      </p:pic>
    </p:spTree>
    <p:extLst>
      <p:ext uri="{BB962C8B-B14F-4D97-AF65-F5344CB8AC3E}">
        <p14:creationId xmlns:p14="http://schemas.microsoft.com/office/powerpoint/2010/main" val="1341191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06BC30-DAF1-4AFD-9863-8D4CFE802AE2}"/>
              </a:ext>
            </a:extLst>
          </p:cNvPr>
          <p:cNvSpPr txBox="1"/>
          <p:nvPr/>
        </p:nvSpPr>
        <p:spPr>
          <a:xfrm>
            <a:off x="860612" y="661491"/>
            <a:ext cx="7682753" cy="3662541"/>
          </a:xfrm>
          <a:prstGeom prst="rect">
            <a:avLst/>
          </a:prstGeom>
          <a:noFill/>
        </p:spPr>
        <p:txBody>
          <a:bodyPr wrap="square" rtlCol="0">
            <a:spAutoFit/>
          </a:bodyPr>
          <a:lstStyle/>
          <a:p>
            <a:pPr algn="ctr"/>
            <a:r>
              <a:rPr lang="en-GB" sz="2400" dirty="0"/>
              <a:t>Contact,  </a:t>
            </a:r>
            <a:r>
              <a:rPr lang="en-GB" sz="2400" dirty="0">
                <a:hlinkClick r:id="rId2"/>
              </a:rPr>
              <a:t>dave@sharenergy.coop</a:t>
            </a:r>
            <a:r>
              <a:rPr lang="en-GB" sz="2400" dirty="0"/>
              <a:t> </a:t>
            </a:r>
          </a:p>
          <a:p>
            <a:pPr algn="ctr"/>
            <a:endParaRPr lang="en-GB" sz="2000" dirty="0"/>
          </a:p>
          <a:p>
            <a:pPr algn="ctr"/>
            <a:r>
              <a:rPr lang="en-GB" sz="2400" dirty="0"/>
              <a:t>  or </a:t>
            </a:r>
            <a:r>
              <a:rPr lang="en-GB" sz="2400" dirty="0">
                <a:hlinkClick r:id="rId3"/>
              </a:rPr>
              <a:t>info@lightfootenterprises.org</a:t>
            </a:r>
            <a:endParaRPr lang="en-GB" sz="2400" dirty="0"/>
          </a:p>
          <a:p>
            <a:pPr algn="ctr"/>
            <a:endParaRPr lang="en-GB" sz="2000" dirty="0"/>
          </a:p>
          <a:p>
            <a:pPr algn="ctr"/>
            <a:r>
              <a:rPr lang="en-GB" sz="2400" dirty="0"/>
              <a:t> </a:t>
            </a:r>
            <a:r>
              <a:rPr lang="en-GB" sz="2400" dirty="0">
                <a:hlinkClick r:id="rId4"/>
              </a:rPr>
              <a:t>www.lightfootenterprises.org</a:t>
            </a:r>
            <a:endParaRPr lang="en-GB" sz="2400" dirty="0"/>
          </a:p>
          <a:p>
            <a:pPr algn="ctr"/>
            <a:endParaRPr lang="en-GB" sz="2400" dirty="0"/>
          </a:p>
          <a:p>
            <a:pPr algn="ctr"/>
            <a:r>
              <a:rPr lang="en-GB" sz="2400" dirty="0">
                <a:hlinkClick r:id="rId5"/>
              </a:rPr>
              <a:t>https://www.ethex.org.uk/invest/stce</a:t>
            </a:r>
            <a:endParaRPr lang="en-GB" sz="2400" dirty="0"/>
          </a:p>
          <a:p>
            <a:pPr algn="ctr"/>
            <a:endParaRPr lang="en-GB" sz="2400" dirty="0"/>
          </a:p>
          <a:p>
            <a:pPr algn="ctr"/>
            <a:r>
              <a:rPr lang="en-GB" sz="2400" dirty="0">
                <a:hlinkClick r:id="rId6"/>
              </a:rPr>
              <a:t>www.stcenergy.org.uk</a:t>
            </a:r>
            <a:endParaRPr lang="en-GB" sz="2400" dirty="0"/>
          </a:p>
          <a:p>
            <a:pPr algn="ctr"/>
            <a:endParaRPr lang="en-GB" sz="2400" dirty="0"/>
          </a:p>
        </p:txBody>
      </p:sp>
      <p:pic>
        <p:nvPicPr>
          <p:cNvPr id="2" name="Picture 2">
            <a:extLst>
              <a:ext uri="{FF2B5EF4-FFF2-40B4-BE49-F238E27FC236}">
                <a16:creationId xmlns:a16="http://schemas.microsoft.com/office/drawing/2014/main" id="{B081386A-EA9D-B17C-D109-208692A31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2583" y="5029199"/>
            <a:ext cx="3474509" cy="1167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3">
            <a:extLst>
              <a:ext uri="{FF2B5EF4-FFF2-40B4-BE49-F238E27FC236}">
                <a16:creationId xmlns:a16="http://schemas.microsoft.com/office/drawing/2014/main" id="{E13287B9-2984-D82D-8BA3-0F7EEBE672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4302" y="3901889"/>
            <a:ext cx="2277427" cy="2261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picture containing logo&#10;&#10;Description automatically generated">
            <a:extLst>
              <a:ext uri="{FF2B5EF4-FFF2-40B4-BE49-F238E27FC236}">
                <a16:creationId xmlns:a16="http://schemas.microsoft.com/office/drawing/2014/main" id="{1BA4729D-91F6-60EE-EE08-B8B769C5D90E}"/>
              </a:ext>
            </a:extLst>
          </p:cNvPr>
          <p:cNvPicPr>
            <a:picLocks noChangeAspect="1"/>
          </p:cNvPicPr>
          <p:nvPr/>
        </p:nvPicPr>
        <p:blipFill>
          <a:blip r:embed="rId9"/>
          <a:stretch>
            <a:fillRect/>
          </a:stretch>
        </p:blipFill>
        <p:spPr>
          <a:xfrm>
            <a:off x="639611" y="3881841"/>
            <a:ext cx="1447213" cy="1447213"/>
          </a:xfrm>
          <a:prstGeom prst="rect">
            <a:avLst/>
          </a:prstGeom>
        </p:spPr>
      </p:pic>
    </p:spTree>
    <p:extLst>
      <p:ext uri="{BB962C8B-B14F-4D97-AF65-F5344CB8AC3E}">
        <p14:creationId xmlns:p14="http://schemas.microsoft.com/office/powerpoint/2010/main" val="1557458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DA1A-7D3E-440D-86EE-56DFDAD4B9B7}"/>
              </a:ext>
            </a:extLst>
          </p:cNvPr>
          <p:cNvSpPr>
            <a:spLocks noGrp="1"/>
          </p:cNvSpPr>
          <p:nvPr>
            <p:ph type="title"/>
          </p:nvPr>
        </p:nvSpPr>
        <p:spPr/>
        <p:txBody>
          <a:bodyPr/>
          <a:lstStyle/>
          <a:p>
            <a:r>
              <a:rPr lang="en-GB" dirty="0"/>
              <a:t>BISHOP’S CASTLE HEAT &amp; WIND</a:t>
            </a:r>
          </a:p>
        </p:txBody>
      </p:sp>
      <p:sp>
        <p:nvSpPr>
          <p:cNvPr id="3" name="Content Placeholder 2">
            <a:extLst>
              <a:ext uri="{FF2B5EF4-FFF2-40B4-BE49-F238E27FC236}">
                <a16:creationId xmlns:a16="http://schemas.microsoft.com/office/drawing/2014/main" id="{20715B3A-2B8D-4644-9069-21C62CDDE7B8}"/>
              </a:ext>
            </a:extLst>
          </p:cNvPr>
          <p:cNvSpPr>
            <a:spLocks noGrp="1"/>
          </p:cNvSpPr>
          <p:nvPr>
            <p:ph idx="1"/>
          </p:nvPr>
        </p:nvSpPr>
        <p:spPr>
          <a:xfrm>
            <a:off x="500376" y="1217661"/>
            <a:ext cx="8229600" cy="4597217"/>
          </a:xfrm>
        </p:spPr>
        <p:txBody>
          <a:bodyPr/>
          <a:lstStyle/>
          <a:p>
            <a:endParaRPr lang="en-GB" sz="1800" dirty="0"/>
          </a:p>
          <a:p>
            <a:r>
              <a:rPr lang="en-GB" dirty="0"/>
              <a:t>Martin Crane, </a:t>
            </a:r>
            <a:r>
              <a:rPr lang="en-GB" i="1" dirty="0">
                <a:solidFill>
                  <a:schemeClr val="accent2">
                    <a:lumMod val="75000"/>
                  </a:schemeClr>
                </a:solidFill>
              </a:rPr>
              <a:t>Carbon Alternatives </a:t>
            </a:r>
          </a:p>
          <a:p>
            <a:endParaRPr lang="en-GB" dirty="0"/>
          </a:p>
          <a:p>
            <a:r>
              <a:rPr lang="en-GB" dirty="0"/>
              <a:t>Dave Green, </a:t>
            </a:r>
            <a:r>
              <a:rPr lang="en-GB" i="1" dirty="0">
                <a:solidFill>
                  <a:schemeClr val="accent2">
                    <a:lumMod val="75000"/>
                  </a:schemeClr>
                </a:solidFill>
              </a:rPr>
              <a:t>Project Manager, </a:t>
            </a:r>
            <a:r>
              <a:rPr lang="en-GB" i="1" dirty="0" err="1">
                <a:solidFill>
                  <a:schemeClr val="accent2">
                    <a:lumMod val="75000"/>
                  </a:schemeClr>
                </a:solidFill>
              </a:rPr>
              <a:t>Sharenergy</a:t>
            </a:r>
            <a:endParaRPr lang="en-GB" i="1" dirty="0">
              <a:solidFill>
                <a:schemeClr val="accent2">
                  <a:lumMod val="75000"/>
                </a:schemeClr>
              </a:solidFill>
            </a:endParaRPr>
          </a:p>
          <a:p>
            <a:pPr marL="0" indent="0" algn="ctr">
              <a:buNone/>
            </a:pPr>
            <a:r>
              <a:rPr lang="en-GB" sz="2400" i="1" dirty="0">
                <a:solidFill>
                  <a:schemeClr val="accent2">
                    <a:lumMod val="75000"/>
                  </a:schemeClr>
                </a:solidFill>
              </a:rPr>
              <a:t>(&amp; Treasurer, Shropshire &amp; Telford Community Energy)</a:t>
            </a:r>
          </a:p>
          <a:p>
            <a:pPr marL="0" indent="0" algn="ctr">
              <a:buNone/>
            </a:pPr>
            <a:endParaRPr lang="en-GB" sz="2400" i="1" dirty="0">
              <a:solidFill>
                <a:schemeClr val="accent2">
                  <a:lumMod val="75000"/>
                </a:schemeClr>
              </a:solidFill>
            </a:endParaRPr>
          </a:p>
          <a:p>
            <a:r>
              <a:rPr lang="en-GB" dirty="0"/>
              <a:t>Dan Grierson</a:t>
            </a:r>
            <a:r>
              <a:rPr lang="en-GB" sz="2400" i="1" dirty="0">
                <a:solidFill>
                  <a:schemeClr val="accent2">
                    <a:lumMod val="75000"/>
                  </a:schemeClr>
                </a:solidFill>
              </a:rPr>
              <a:t>, the Energy Workshop </a:t>
            </a:r>
          </a:p>
          <a:p>
            <a:endParaRPr lang="en-GB" sz="1000" i="1" dirty="0">
              <a:solidFill>
                <a:schemeClr val="accent2">
                  <a:lumMod val="75000"/>
                </a:schemeClr>
              </a:solidFill>
            </a:endParaRPr>
          </a:p>
          <a:p>
            <a:pPr marL="0" indent="0">
              <a:buNone/>
            </a:pPr>
            <a:r>
              <a:rPr lang="en-GB" i="1" dirty="0">
                <a:solidFill>
                  <a:schemeClr val="accent3">
                    <a:lumMod val="75000"/>
                  </a:schemeClr>
                </a:solidFill>
              </a:rPr>
              <a:t> </a:t>
            </a:r>
          </a:p>
          <a:p>
            <a:pPr marL="0" indent="0">
              <a:buNone/>
            </a:pPr>
            <a:endParaRPr lang="en-GB" i="1" dirty="0">
              <a:solidFill>
                <a:schemeClr val="accent3">
                  <a:lumMod val="75000"/>
                </a:schemeClr>
              </a:solidFill>
            </a:endParaRPr>
          </a:p>
        </p:txBody>
      </p:sp>
      <p:pic>
        <p:nvPicPr>
          <p:cNvPr id="4" name="Picture 3">
            <a:extLst>
              <a:ext uri="{FF2B5EF4-FFF2-40B4-BE49-F238E27FC236}">
                <a16:creationId xmlns:a16="http://schemas.microsoft.com/office/drawing/2014/main" id="{82564792-A5D6-EB40-D662-A03CF37E0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046" y="4640686"/>
            <a:ext cx="1442735" cy="1432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0" name="Picture 2">
            <a:extLst>
              <a:ext uri="{FF2B5EF4-FFF2-40B4-BE49-F238E27FC236}">
                <a16:creationId xmlns:a16="http://schemas.microsoft.com/office/drawing/2014/main" id="{277569C3-3784-77B7-F632-7C9BF8327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73" y="5302382"/>
            <a:ext cx="2294670" cy="770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picture containing logo&#10;&#10;Description automatically generated">
            <a:extLst>
              <a:ext uri="{FF2B5EF4-FFF2-40B4-BE49-F238E27FC236}">
                <a16:creationId xmlns:a16="http://schemas.microsoft.com/office/drawing/2014/main" id="{963199BD-B0CE-74AD-28EC-815269EFCC76}"/>
              </a:ext>
            </a:extLst>
          </p:cNvPr>
          <p:cNvPicPr>
            <a:picLocks noChangeAspect="1"/>
          </p:cNvPicPr>
          <p:nvPr/>
        </p:nvPicPr>
        <p:blipFill>
          <a:blip r:embed="rId4"/>
          <a:stretch>
            <a:fillRect/>
          </a:stretch>
        </p:blipFill>
        <p:spPr>
          <a:xfrm>
            <a:off x="943824" y="4930308"/>
            <a:ext cx="1143000" cy="1143000"/>
          </a:xfrm>
          <a:prstGeom prst="rect">
            <a:avLst/>
          </a:prstGeom>
        </p:spPr>
      </p:pic>
    </p:spTree>
    <p:extLst>
      <p:ext uri="{BB962C8B-B14F-4D97-AF65-F5344CB8AC3E}">
        <p14:creationId xmlns:p14="http://schemas.microsoft.com/office/powerpoint/2010/main" val="1419872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462" y="415683"/>
            <a:ext cx="7964797" cy="1815882"/>
          </a:xfrm>
          <a:prstGeom prst="rect">
            <a:avLst/>
          </a:prstGeom>
          <a:noFill/>
        </p:spPr>
        <p:txBody>
          <a:bodyPr wrap="square" rtlCol="0">
            <a:spAutoFit/>
          </a:bodyPr>
          <a:lstStyle/>
          <a:p>
            <a:r>
              <a:rPr lang="en-US" sz="2800" dirty="0"/>
              <a:t>Sharenergy: a Shrewsbury-based co-operative helping people to set up renewable energy Societies across the UK</a:t>
            </a:r>
          </a:p>
          <a:p>
            <a:endParaRPr lang="en-GB" sz="2800" dirty="0"/>
          </a:p>
        </p:txBody>
      </p:sp>
      <p:pic>
        <p:nvPicPr>
          <p:cNvPr id="4" name="Picture 3" descr="judith watching the flow.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1936" y="3778803"/>
            <a:ext cx="2710932" cy="2033199"/>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551" y="1524062"/>
            <a:ext cx="2583948" cy="1937961"/>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291" y="4156749"/>
            <a:ext cx="3029920" cy="2025481"/>
          </a:xfrm>
          <a:prstGeom prst="rect">
            <a:avLst/>
          </a:prstGeom>
        </p:spPr>
      </p:pic>
      <p:sp>
        <p:nvSpPr>
          <p:cNvPr id="7" name="TextBox 6"/>
          <p:cNvSpPr txBox="1"/>
          <p:nvPr/>
        </p:nvSpPr>
        <p:spPr>
          <a:xfrm>
            <a:off x="615462" y="1678670"/>
            <a:ext cx="7136835" cy="2554545"/>
          </a:xfrm>
          <a:prstGeom prst="rect">
            <a:avLst/>
          </a:prstGeom>
          <a:noFill/>
        </p:spPr>
        <p:txBody>
          <a:bodyPr wrap="square" rtlCol="0">
            <a:spAutoFit/>
          </a:bodyPr>
          <a:lstStyle/>
          <a:p>
            <a:pPr marL="342900" indent="-342900">
              <a:buFont typeface="Arial"/>
              <a:buChar char="•"/>
            </a:pPr>
            <a:r>
              <a:rPr lang="en-US" sz="2800" dirty="0"/>
              <a:t>Finding projects</a:t>
            </a:r>
          </a:p>
          <a:p>
            <a:pPr marL="342900" indent="-342900">
              <a:buFont typeface="Arial"/>
              <a:buChar char="•"/>
            </a:pPr>
            <a:r>
              <a:rPr lang="en-US" sz="2800" dirty="0"/>
              <a:t>Setting up the Society</a:t>
            </a:r>
          </a:p>
          <a:p>
            <a:pPr marL="342900" indent="-342900">
              <a:buFont typeface="Arial"/>
              <a:buChar char="•"/>
            </a:pPr>
            <a:endParaRPr lang="en-US" sz="2000" dirty="0"/>
          </a:p>
          <a:p>
            <a:pPr marL="342900" indent="-342900">
              <a:buFont typeface="Arial"/>
              <a:buChar char="•"/>
            </a:pPr>
            <a:r>
              <a:rPr lang="en-US" sz="2800" dirty="0"/>
              <a:t>Business planning</a:t>
            </a:r>
          </a:p>
          <a:p>
            <a:pPr marL="342900" indent="-342900">
              <a:buFont typeface="Arial"/>
              <a:buChar char="•"/>
            </a:pPr>
            <a:r>
              <a:rPr lang="en-US" sz="2800" dirty="0"/>
              <a:t>Share offers</a:t>
            </a:r>
          </a:p>
          <a:p>
            <a:pPr marL="342900" indent="-342900">
              <a:buFont typeface="Arial"/>
              <a:buChar char="•"/>
            </a:pPr>
            <a:r>
              <a:rPr lang="en-US" sz="2800" dirty="0"/>
              <a:t>Administration</a:t>
            </a:r>
            <a:endParaRPr lang="en-GB" sz="2800" dirty="0"/>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2364" y="3071300"/>
            <a:ext cx="2894531" cy="2170898"/>
          </a:xfrm>
          <a:prstGeom prst="rect">
            <a:avLst/>
          </a:prstGeom>
        </p:spPr>
      </p:pic>
    </p:spTree>
    <p:extLst>
      <p:ext uri="{BB962C8B-B14F-4D97-AF65-F5344CB8AC3E}">
        <p14:creationId xmlns:p14="http://schemas.microsoft.com/office/powerpoint/2010/main" val="3612493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87A4F3-BE25-1EE1-020D-0E7A6D79AED1}"/>
              </a:ext>
            </a:extLst>
          </p:cNvPr>
          <p:cNvSpPr txBox="1"/>
          <p:nvPr/>
        </p:nvSpPr>
        <p:spPr>
          <a:xfrm>
            <a:off x="680936" y="1529542"/>
            <a:ext cx="7908587" cy="3970318"/>
          </a:xfrm>
          <a:prstGeom prst="rect">
            <a:avLst/>
          </a:prstGeom>
          <a:noFill/>
        </p:spPr>
        <p:txBody>
          <a:bodyPr wrap="square" rtlCol="0">
            <a:spAutoFit/>
          </a:bodyPr>
          <a:lstStyle/>
          <a:p>
            <a:pPr marL="285750" indent="-285750">
              <a:buFont typeface="Arial" panose="020B0604020202020204" pitchFamily="34" charset="0"/>
              <a:buChar char="•"/>
            </a:pPr>
            <a:r>
              <a:rPr lang="en-GB" sz="2400" dirty="0"/>
              <a:t>Martin is a self employed consultant specialising in heat network, the technical and economic aspects.  </a:t>
            </a:r>
          </a:p>
          <a:p>
            <a:pPr marL="285750" indent="-285750">
              <a:buFont typeface="Arial" panose="020B0604020202020204" pitchFamily="34" charset="0"/>
              <a:buChar char="•"/>
            </a:pPr>
            <a:r>
              <a:rPr lang="en-GB" sz="2400" dirty="0"/>
              <a:t>Used to work for one of the big private sector heat network operators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Very interested in community ownership and is a director of community owned  Springbok Sustainable </a:t>
            </a:r>
            <a:r>
              <a:rPr lang="en-GB" sz="2400" dirty="0" err="1"/>
              <a:t>Woodheat</a:t>
            </a:r>
            <a:r>
              <a:rPr lang="en-GB" sz="2400" dirty="0"/>
              <a:t>  - a small biomass heat network serving a range of retirement accommodation.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09003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3891" y="705177"/>
            <a:ext cx="7402980" cy="4278094"/>
          </a:xfrm>
          <a:prstGeom prst="rect">
            <a:avLst/>
          </a:prstGeom>
          <a:noFill/>
        </p:spPr>
        <p:txBody>
          <a:bodyPr wrap="square" rtlCol="0">
            <a:spAutoFit/>
          </a:bodyPr>
          <a:lstStyle/>
          <a:p>
            <a:endParaRPr lang="en-GB" sz="1200" dirty="0"/>
          </a:p>
          <a:p>
            <a:r>
              <a:rPr lang="en-GB" sz="2800" dirty="0"/>
              <a:t>Shropshire &amp; Telford Community Energy (STCE)</a:t>
            </a:r>
          </a:p>
          <a:p>
            <a:endParaRPr lang="en-GB" sz="2800" dirty="0"/>
          </a:p>
          <a:p>
            <a:r>
              <a:rPr lang="en-GB" sz="2400" dirty="0"/>
              <a:t>Is a Community Benefit Society</a:t>
            </a:r>
          </a:p>
          <a:p>
            <a:endParaRPr lang="en-GB" sz="2400" dirty="0"/>
          </a:p>
          <a:p>
            <a:r>
              <a:rPr lang="en-GB" sz="2400" dirty="0"/>
              <a:t>Which owns and runs the 10MW* </a:t>
            </a:r>
            <a:r>
              <a:rPr lang="en-GB" sz="2400" dirty="0" err="1"/>
              <a:t>Twemlows</a:t>
            </a:r>
            <a:endParaRPr lang="en-GB" sz="2400" dirty="0"/>
          </a:p>
          <a:p>
            <a:endParaRPr lang="en-GB" sz="2400" dirty="0"/>
          </a:p>
          <a:p>
            <a:r>
              <a:rPr lang="en-GB" sz="2400" dirty="0"/>
              <a:t>Solar farm nr Whitchurch </a:t>
            </a:r>
          </a:p>
          <a:p>
            <a:endParaRPr lang="en-GB" sz="2400" dirty="0"/>
          </a:p>
          <a:p>
            <a:r>
              <a:rPr lang="en-GB" sz="2400" dirty="0"/>
              <a:t>* That’s 40,000 solar panels… </a:t>
            </a:r>
          </a:p>
          <a:p>
            <a:endParaRPr lang="en-GB" sz="2400" dirty="0"/>
          </a:p>
          <a:p>
            <a:endParaRPr lang="en-GB" sz="1200" dirty="0"/>
          </a:p>
        </p:txBody>
      </p:sp>
      <p:pic>
        <p:nvPicPr>
          <p:cNvPr id="5" name="Picture 4" descr="A picture containing logo&#10;&#10;Description automatically generated">
            <a:extLst>
              <a:ext uri="{FF2B5EF4-FFF2-40B4-BE49-F238E27FC236}">
                <a16:creationId xmlns:a16="http://schemas.microsoft.com/office/drawing/2014/main" id="{4DF1AA0D-48AE-4143-8115-716B13C114C5}"/>
              </a:ext>
            </a:extLst>
          </p:cNvPr>
          <p:cNvPicPr>
            <a:picLocks noChangeAspect="1"/>
          </p:cNvPicPr>
          <p:nvPr/>
        </p:nvPicPr>
        <p:blipFill>
          <a:blip r:embed="rId3"/>
          <a:stretch>
            <a:fillRect/>
          </a:stretch>
        </p:blipFill>
        <p:spPr>
          <a:xfrm>
            <a:off x="6676060" y="1981787"/>
            <a:ext cx="1447213" cy="1447213"/>
          </a:xfrm>
          <a:prstGeom prst="rect">
            <a:avLst/>
          </a:prstGeom>
        </p:spPr>
      </p:pic>
    </p:spTree>
    <p:extLst>
      <p:ext uri="{BB962C8B-B14F-4D97-AF65-F5344CB8AC3E}">
        <p14:creationId xmlns:p14="http://schemas.microsoft.com/office/powerpoint/2010/main" val="169568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1760" y="3573016"/>
            <a:ext cx="3168352" cy="923330"/>
          </a:xfrm>
          <a:prstGeom prst="rect">
            <a:avLst/>
          </a:prstGeom>
          <a:noFill/>
          <a:ln>
            <a:noFill/>
          </a:ln>
        </p:spPr>
        <p:txBody>
          <a:bodyPr wrap="square" rtlCol="0">
            <a:spAutoFit/>
          </a:bodyPr>
          <a:lstStyle/>
          <a:p>
            <a:pPr algn="ctr"/>
            <a:r>
              <a:rPr lang="en-GB" b="1" dirty="0">
                <a:solidFill>
                  <a:schemeClr val="bg1"/>
                </a:solidFill>
              </a:rPr>
              <a:t>Private Sector</a:t>
            </a:r>
          </a:p>
          <a:p>
            <a:pPr algn="ctr"/>
            <a:r>
              <a:rPr lang="en-GB" b="1" dirty="0">
                <a:solidFill>
                  <a:schemeClr val="bg1"/>
                </a:solidFill>
              </a:rPr>
              <a:t>Individual co-op members &amp; other co-ops</a:t>
            </a:r>
          </a:p>
        </p:txBody>
      </p:sp>
      <p:sp>
        <p:nvSpPr>
          <p:cNvPr id="6" name="Title 1"/>
          <p:cNvSpPr txBox="1">
            <a:spLocks/>
          </p:cNvSpPr>
          <p:nvPr/>
        </p:nvSpPr>
        <p:spPr bwMode="auto">
          <a:xfrm>
            <a:off x="424801" y="144016"/>
            <a:ext cx="8170519" cy="114348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algn="r" defTabSz="407526" fontAlgn="base" hangingPunct="0">
              <a:lnSpc>
                <a:spcPct val="93000"/>
              </a:lnSpc>
              <a:spcBef>
                <a:spcPct val="0"/>
              </a:spcBef>
              <a:spcAft>
                <a:spcPct val="0"/>
              </a:spcAft>
              <a:buClr>
                <a:srgbClr val="000000"/>
              </a:buClr>
              <a:buSzPct val="100000"/>
              <a:defRPr/>
            </a:pPr>
            <a:endParaRPr lang="en-US" sz="2800" kern="0" dirty="0">
              <a:solidFill>
                <a:srgbClr val="FF0000"/>
              </a:solidFill>
              <a:ea typeface="+mj-ea"/>
              <a:cs typeface="+mj-cs"/>
            </a:endParaRPr>
          </a:p>
        </p:txBody>
      </p:sp>
      <p:sp>
        <p:nvSpPr>
          <p:cNvPr id="2" name="TextBox 1">
            <a:extLst>
              <a:ext uri="{FF2B5EF4-FFF2-40B4-BE49-F238E27FC236}">
                <a16:creationId xmlns:a16="http://schemas.microsoft.com/office/drawing/2014/main" id="{6CD35AC0-DC2D-4CF8-A265-F4991771044F}"/>
              </a:ext>
            </a:extLst>
          </p:cNvPr>
          <p:cNvSpPr txBox="1"/>
          <p:nvPr/>
        </p:nvSpPr>
        <p:spPr>
          <a:xfrm>
            <a:off x="509953" y="479861"/>
            <a:ext cx="4812545" cy="5632311"/>
          </a:xfrm>
          <a:prstGeom prst="rect">
            <a:avLst/>
          </a:prstGeom>
          <a:noFill/>
        </p:spPr>
        <p:txBody>
          <a:bodyPr wrap="square" rtlCol="0">
            <a:spAutoFit/>
          </a:bodyPr>
          <a:lstStyle/>
          <a:p>
            <a:r>
              <a:rPr lang="en-GB" sz="2400" dirty="0"/>
              <a:t>Bishop’s Castle is a fairly compact town of 600 houses, plus two schools, swimming pool, theatre etc.  There is no gas grid, so most properties are heated by oil or LPG.</a:t>
            </a:r>
          </a:p>
          <a:p>
            <a:endParaRPr lang="en-GB" sz="1200" dirty="0"/>
          </a:p>
          <a:p>
            <a:r>
              <a:rPr lang="en-GB" sz="2400" dirty="0"/>
              <a:t>Much work has gone into energy efficiency and there are many properties with solar panels, but the carbon footprint is still stubbornly high. </a:t>
            </a:r>
          </a:p>
          <a:p>
            <a:endParaRPr lang="en-GB" sz="1200" dirty="0"/>
          </a:p>
          <a:p>
            <a:r>
              <a:rPr lang="en-GB" sz="2400" dirty="0"/>
              <a:t>Many of the properties are poorly suited for air source heat pumps and there is very little room for fitting ground source heat pumps. </a:t>
            </a:r>
          </a:p>
        </p:txBody>
      </p:sp>
      <p:pic>
        <p:nvPicPr>
          <p:cNvPr id="8" name="Picture 7" descr="A car parked on the side of a street&#10;&#10;Description automatically generated with low confidence">
            <a:extLst>
              <a:ext uri="{FF2B5EF4-FFF2-40B4-BE49-F238E27FC236}">
                <a16:creationId xmlns:a16="http://schemas.microsoft.com/office/drawing/2014/main" id="{369CF32F-E76C-41DD-8C17-22686F925987}"/>
              </a:ext>
            </a:extLst>
          </p:cNvPr>
          <p:cNvPicPr>
            <a:picLocks noChangeAspect="1"/>
          </p:cNvPicPr>
          <p:nvPr/>
        </p:nvPicPr>
        <p:blipFill>
          <a:blip r:embed="rId3"/>
          <a:stretch>
            <a:fillRect/>
          </a:stretch>
        </p:blipFill>
        <p:spPr>
          <a:xfrm>
            <a:off x="5549613" y="1498476"/>
            <a:ext cx="3169586" cy="2728467"/>
          </a:xfrm>
          <a:prstGeom prst="rect">
            <a:avLst/>
          </a:prstGeom>
        </p:spPr>
      </p:pic>
    </p:spTree>
    <p:extLst>
      <p:ext uri="{BB962C8B-B14F-4D97-AF65-F5344CB8AC3E}">
        <p14:creationId xmlns:p14="http://schemas.microsoft.com/office/powerpoint/2010/main" val="236676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01" y="483929"/>
            <a:ext cx="8294398" cy="5468298"/>
          </a:xfrm>
          <a:prstGeom prst="rect">
            <a:avLst/>
          </a:prstGeom>
        </p:spPr>
      </p:pic>
      <p:sp>
        <p:nvSpPr>
          <p:cNvPr id="6" name="Title 1"/>
          <p:cNvSpPr txBox="1">
            <a:spLocks/>
          </p:cNvSpPr>
          <p:nvPr/>
        </p:nvSpPr>
        <p:spPr bwMode="auto">
          <a:xfrm>
            <a:off x="424801" y="144016"/>
            <a:ext cx="8170519" cy="114348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algn="r" defTabSz="407526" fontAlgn="base" hangingPunct="0">
              <a:lnSpc>
                <a:spcPct val="93000"/>
              </a:lnSpc>
              <a:spcBef>
                <a:spcPct val="0"/>
              </a:spcBef>
              <a:spcAft>
                <a:spcPct val="0"/>
              </a:spcAft>
              <a:buClr>
                <a:srgbClr val="000000"/>
              </a:buClr>
              <a:buSzPct val="100000"/>
              <a:defRPr/>
            </a:pPr>
            <a:r>
              <a:rPr lang="en-US" sz="2800" kern="0" dirty="0">
                <a:solidFill>
                  <a:schemeClr val="accent2">
                    <a:lumMod val="75000"/>
                  </a:schemeClr>
                </a:solidFill>
                <a:ea typeface="+mj-ea"/>
                <a:cs typeface="+mj-cs"/>
              </a:rPr>
              <a:t>Shared loop system</a:t>
            </a:r>
          </a:p>
        </p:txBody>
      </p:sp>
    </p:spTree>
    <p:extLst>
      <p:ext uri="{BB962C8B-B14F-4D97-AF65-F5344CB8AC3E}">
        <p14:creationId xmlns:p14="http://schemas.microsoft.com/office/powerpoint/2010/main" val="2197127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B8B0-A224-4A1D-9A5D-6E89A58C0B1E}"/>
              </a:ext>
            </a:extLst>
          </p:cNvPr>
          <p:cNvSpPr>
            <a:spLocks noGrp="1"/>
          </p:cNvSpPr>
          <p:nvPr>
            <p:ph type="ctrTitle"/>
          </p:nvPr>
        </p:nvSpPr>
        <p:spPr>
          <a:xfrm>
            <a:off x="756138" y="655608"/>
            <a:ext cx="7772400" cy="3875673"/>
          </a:xfrm>
        </p:spPr>
        <p:txBody>
          <a:bodyPr/>
          <a:lstStyle/>
          <a:p>
            <a:br>
              <a:rPr lang="en-GB" sz="2800" dirty="0">
                <a:effectLst/>
                <a:latin typeface="+mn-lt"/>
              </a:rPr>
            </a:br>
            <a:br>
              <a:rPr lang="en-GB" sz="2800" dirty="0">
                <a:effectLst/>
                <a:latin typeface="+mn-lt"/>
              </a:rPr>
            </a:br>
            <a:br>
              <a:rPr lang="en-GB" sz="2800" dirty="0">
                <a:effectLst/>
                <a:latin typeface="+mn-lt"/>
              </a:rPr>
            </a:br>
            <a:br>
              <a:rPr lang="en-GB" sz="2800" i="1" dirty="0">
                <a:effectLst/>
                <a:latin typeface="+mn-lt"/>
              </a:rPr>
            </a:br>
            <a:br>
              <a:rPr lang="en-GB" sz="2800" dirty="0">
                <a:effectLst/>
                <a:latin typeface="+mn-lt"/>
              </a:rPr>
            </a:br>
            <a:endParaRPr lang="en-GB" sz="2800" dirty="0">
              <a:effectLst/>
              <a:latin typeface="+mn-lt"/>
            </a:endParaRPr>
          </a:p>
        </p:txBody>
      </p:sp>
      <p:sp>
        <p:nvSpPr>
          <p:cNvPr id="8" name="TextBox 7">
            <a:extLst>
              <a:ext uri="{FF2B5EF4-FFF2-40B4-BE49-F238E27FC236}">
                <a16:creationId xmlns:a16="http://schemas.microsoft.com/office/drawing/2014/main" id="{7F5E40D3-8C71-90B3-E88C-67D19A5D53CF}"/>
              </a:ext>
            </a:extLst>
          </p:cNvPr>
          <p:cNvSpPr txBox="1"/>
          <p:nvPr/>
        </p:nvSpPr>
        <p:spPr>
          <a:xfrm>
            <a:off x="615462" y="530348"/>
            <a:ext cx="3185573" cy="6617196"/>
          </a:xfrm>
          <a:prstGeom prst="rect">
            <a:avLst/>
          </a:prstGeom>
          <a:noFill/>
        </p:spPr>
        <p:txBody>
          <a:bodyPr wrap="square" rtlCol="0">
            <a:spAutoFit/>
          </a:bodyPr>
          <a:lstStyle/>
          <a:p>
            <a:r>
              <a:rPr lang="en-GB" sz="2400" dirty="0">
                <a:effectLst/>
                <a:latin typeface="+mn-lt"/>
              </a:rPr>
              <a:t>So, we started looking at a larger scale heat network, covering a minimum of 100 houses, but also potentially other buildings such as </a:t>
            </a:r>
            <a:r>
              <a:rPr lang="en-GB" sz="2400" dirty="0" err="1">
                <a:effectLst/>
                <a:latin typeface="+mn-lt"/>
              </a:rPr>
              <a:t>SpArC</a:t>
            </a:r>
            <a:r>
              <a:rPr lang="en-GB" sz="2400" dirty="0">
                <a:effectLst/>
                <a:latin typeface="+mn-lt"/>
              </a:rPr>
              <a:t> and the schools</a:t>
            </a:r>
            <a:r>
              <a:rPr lang="en-GB" sz="3200" dirty="0">
                <a:effectLst/>
                <a:latin typeface="+mn-lt"/>
              </a:rPr>
              <a:t>.</a:t>
            </a:r>
          </a:p>
          <a:p>
            <a:endParaRPr lang="en-GB" sz="3200" dirty="0"/>
          </a:p>
          <a:p>
            <a:r>
              <a:rPr lang="en-GB" sz="2400" dirty="0">
                <a:effectLst/>
                <a:latin typeface="+mn-lt"/>
              </a:rPr>
              <a:t>We’ve not included the west side of the town as there are many heat pumps there already. </a:t>
            </a:r>
          </a:p>
          <a:p>
            <a:endParaRPr lang="en-GB" sz="3200" dirty="0"/>
          </a:p>
          <a:p>
            <a:br>
              <a:rPr lang="en-GB" sz="3200" dirty="0">
                <a:effectLst/>
                <a:latin typeface="+mn-lt"/>
              </a:rPr>
            </a:br>
            <a:endParaRPr lang="en-GB" sz="3200" dirty="0"/>
          </a:p>
        </p:txBody>
      </p:sp>
      <p:pic>
        <p:nvPicPr>
          <p:cNvPr id="4" name="Picture 3">
            <a:extLst>
              <a:ext uri="{FF2B5EF4-FFF2-40B4-BE49-F238E27FC236}">
                <a16:creationId xmlns:a16="http://schemas.microsoft.com/office/drawing/2014/main" id="{02C254AB-7ABF-5B7C-2868-33CC19A5A3FB}"/>
              </a:ext>
            </a:extLst>
          </p:cNvPr>
          <p:cNvPicPr>
            <a:picLocks noChangeAspect="1"/>
          </p:cNvPicPr>
          <p:nvPr/>
        </p:nvPicPr>
        <p:blipFill>
          <a:blip r:embed="rId2"/>
          <a:stretch>
            <a:fillRect/>
          </a:stretch>
        </p:blipFill>
        <p:spPr>
          <a:xfrm>
            <a:off x="4105835" y="367574"/>
            <a:ext cx="4050619" cy="5657894"/>
          </a:xfrm>
          <a:prstGeom prst="rect">
            <a:avLst/>
          </a:prstGeom>
        </p:spPr>
      </p:pic>
    </p:spTree>
    <p:extLst>
      <p:ext uri="{BB962C8B-B14F-4D97-AF65-F5344CB8AC3E}">
        <p14:creationId xmlns:p14="http://schemas.microsoft.com/office/powerpoint/2010/main" val="404321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D78A84-3399-B95F-BEDE-A543F0DE3065}"/>
              </a:ext>
            </a:extLst>
          </p:cNvPr>
          <p:cNvSpPr txBox="1"/>
          <p:nvPr/>
        </p:nvSpPr>
        <p:spPr>
          <a:xfrm>
            <a:off x="1322294" y="1646402"/>
            <a:ext cx="6499412" cy="2800767"/>
          </a:xfrm>
          <a:prstGeom prst="rect">
            <a:avLst/>
          </a:prstGeom>
          <a:noFill/>
        </p:spPr>
        <p:txBody>
          <a:bodyPr wrap="square">
            <a:spAutoFit/>
          </a:bodyPr>
          <a:lstStyle/>
          <a:p>
            <a:r>
              <a:rPr lang="en-GB" sz="2400" dirty="0">
                <a:effectLst/>
                <a:latin typeface="+mn-lt"/>
              </a:rPr>
              <a:t>With such a heat network people could get rid of their boilers and oil tanks. </a:t>
            </a:r>
          </a:p>
          <a:p>
            <a:endParaRPr lang="en-GB" sz="2400" dirty="0"/>
          </a:p>
          <a:p>
            <a:r>
              <a:rPr lang="en-GB" sz="2400" dirty="0">
                <a:effectLst/>
                <a:latin typeface="+mn-lt"/>
              </a:rPr>
              <a:t>With the heat provided from heat pumps, powered by renewable energy,</a:t>
            </a:r>
          </a:p>
          <a:p>
            <a:r>
              <a:rPr lang="en-GB" sz="2400" dirty="0">
                <a:effectLst/>
                <a:latin typeface="+mn-lt"/>
              </a:rPr>
              <a:t>the carbon savings are enormous -</a:t>
            </a:r>
          </a:p>
          <a:p>
            <a:pPr algn="ctr"/>
            <a:r>
              <a:rPr lang="en-GB" sz="3200" i="1" dirty="0">
                <a:solidFill>
                  <a:schemeClr val="accent1">
                    <a:lumMod val="75000"/>
                  </a:schemeClr>
                </a:solidFill>
                <a:effectLst/>
                <a:latin typeface="+mn-lt"/>
              </a:rPr>
              <a:t>around 85% initially</a:t>
            </a:r>
          </a:p>
        </p:txBody>
      </p:sp>
    </p:spTree>
    <p:extLst>
      <p:ext uri="{BB962C8B-B14F-4D97-AF65-F5344CB8AC3E}">
        <p14:creationId xmlns:p14="http://schemas.microsoft.com/office/powerpoint/2010/main" val="341354162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3392</TotalTime>
  <Words>910</Words>
  <Application>Microsoft Office PowerPoint</Application>
  <PresentationFormat>On-screen Show (4:3)</PresentationFormat>
  <Paragraphs>127</Paragraphs>
  <Slides>17</Slides>
  <Notes>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Arial</vt:lpstr>
      <vt:lpstr>Calibri</vt:lpstr>
      <vt:lpstr>Custom Design</vt:lpstr>
      <vt:lpstr>Custom Design</vt:lpstr>
      <vt:lpstr>PowerPoint Presentation</vt:lpstr>
      <vt:lpstr>BISHOP’S CASTLE HEAT &amp; WIND</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Sharenergy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Halle.</dc:creator>
  <cp:lastModifiedBy>Dave Green</cp:lastModifiedBy>
  <cp:revision>115</cp:revision>
  <dcterms:created xsi:type="dcterms:W3CDTF">2012-09-04T15:58:16Z</dcterms:created>
  <dcterms:modified xsi:type="dcterms:W3CDTF">2024-09-27T14:24:15Z</dcterms:modified>
</cp:coreProperties>
</file>