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501" r:id="rId2"/>
    <p:sldId id="502" r:id="rId3"/>
    <p:sldId id="505" r:id="rId4"/>
    <p:sldId id="504" r:id="rId5"/>
    <p:sldId id="503" r:id="rId6"/>
    <p:sldId id="506" r:id="rId7"/>
    <p:sldId id="472" r:id="rId8"/>
    <p:sldId id="468" r:id="rId9"/>
    <p:sldId id="494" r:id="rId10"/>
    <p:sldId id="496" r:id="rId11"/>
    <p:sldId id="508" r:id="rId12"/>
    <p:sldId id="510" r:id="rId13"/>
    <p:sldId id="492" r:id="rId14"/>
    <p:sldId id="491" r:id="rId15"/>
    <p:sldId id="511" r:id="rId16"/>
    <p:sldId id="49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3" autoAdjust="0"/>
    <p:restoredTop sz="94628" autoAdjust="0"/>
  </p:normalViewPr>
  <p:slideViewPr>
    <p:cSldViewPr snapToGrid="0" snapToObjects="1">
      <p:cViewPr varScale="1">
        <p:scale>
          <a:sx n="111" d="100"/>
          <a:sy n="111" d="100"/>
        </p:scale>
        <p:origin x="1710" y="96"/>
      </p:cViewPr>
      <p:guideLst>
        <p:guide orient="horz" pos="2160"/>
        <p:guide pos="2880"/>
      </p:guideLst>
    </p:cSldViewPr>
  </p:slideViewPr>
  <p:outlineViewPr>
    <p:cViewPr>
      <p:scale>
        <a:sx n="33" d="100"/>
        <a:sy n="33" d="100"/>
      </p:scale>
      <p:origin x="0" y="159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ti\Dropbox\CA\Bishops%20Castle\BC%20input%20outputs%20cashflows%2027%20July%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22288286848438"/>
          <c:y val="8.4625021872265963E-2"/>
          <c:w val="0.73691380053584776"/>
          <c:h val="0.81088196369819965"/>
        </c:manualLayout>
      </c:layout>
      <c:lineChart>
        <c:grouping val="standard"/>
        <c:varyColors val="0"/>
        <c:ser>
          <c:idx val="0"/>
          <c:order val="0"/>
          <c:tx>
            <c:strRef>
              <c:f>'HP source temps'!$D$7</c:f>
              <c:strCache>
                <c:ptCount val="1"/>
                <c:pt idx="0">
                  <c:v>Ave air temperature 2020</c:v>
                </c:pt>
              </c:strCache>
            </c:strRef>
          </c:tx>
          <c:spPr>
            <a:ln w="28575" cap="rnd">
              <a:solidFill>
                <a:schemeClr val="accent1"/>
              </a:solidFill>
              <a:round/>
            </a:ln>
            <a:effectLst/>
          </c:spPr>
          <c:marker>
            <c:symbol val="none"/>
          </c:marker>
          <c:cat>
            <c:strRef>
              <c:f>'HP source temps'!$C$8:$C$19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'HP source temps'!$D$8:$D$19</c:f>
              <c:numCache>
                <c:formatCode>General</c:formatCode>
                <c:ptCount val="12"/>
                <c:pt idx="0">
                  <c:v>5.35</c:v>
                </c:pt>
                <c:pt idx="1">
                  <c:v>4.97</c:v>
                </c:pt>
                <c:pt idx="2">
                  <c:v>4.67</c:v>
                </c:pt>
                <c:pt idx="3">
                  <c:v>8.1999999999999993</c:v>
                </c:pt>
                <c:pt idx="4">
                  <c:v>10.75</c:v>
                </c:pt>
                <c:pt idx="5">
                  <c:v>12.94</c:v>
                </c:pt>
                <c:pt idx="6">
                  <c:v>13.66</c:v>
                </c:pt>
                <c:pt idx="7">
                  <c:v>15.16</c:v>
                </c:pt>
                <c:pt idx="8">
                  <c:v>12.13</c:v>
                </c:pt>
                <c:pt idx="9">
                  <c:v>8.85</c:v>
                </c:pt>
                <c:pt idx="10">
                  <c:v>7.47</c:v>
                </c:pt>
                <c:pt idx="11">
                  <c:v>4.5199999999999996</c:v>
                </c:pt>
              </c:numCache>
            </c:numRef>
          </c:val>
          <c:smooth val="0"/>
          <c:extLst>
            <c:ext xmlns:c16="http://schemas.microsoft.com/office/drawing/2014/chart" uri="{C3380CC4-5D6E-409C-BE32-E72D297353CC}">
              <c16:uniqueId val="{00000000-1FEB-48ED-A58D-61DC113B5FEB}"/>
            </c:ext>
          </c:extLst>
        </c:ser>
        <c:ser>
          <c:idx val="5"/>
          <c:order val="2"/>
          <c:tx>
            <c:strRef>
              <c:f>'HP source temps'!$F$7</c:f>
              <c:strCache>
                <c:ptCount val="1"/>
                <c:pt idx="0">
                  <c:v>Ave GSHP ground loop after 10 years</c:v>
                </c:pt>
              </c:strCache>
            </c:strRef>
          </c:tx>
          <c:spPr>
            <a:ln w="28575" cap="rnd">
              <a:solidFill>
                <a:schemeClr val="accent6"/>
              </a:solidFill>
              <a:round/>
            </a:ln>
            <a:effectLst/>
          </c:spPr>
          <c:marker>
            <c:symbol val="none"/>
          </c:marker>
          <c:cat>
            <c:strRef>
              <c:f>'HP source temps'!$C$8:$C$19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'HP source temps'!$F$8:$F$19</c:f>
              <c:numCache>
                <c:formatCode>General</c:formatCode>
                <c:ptCount val="12"/>
                <c:pt idx="0">
                  <c:v>3.67</c:v>
                </c:pt>
                <c:pt idx="1">
                  <c:v>3.79</c:v>
                </c:pt>
                <c:pt idx="2">
                  <c:v>3.36</c:v>
                </c:pt>
                <c:pt idx="3">
                  <c:v>3.48</c:v>
                </c:pt>
                <c:pt idx="4">
                  <c:v>4.5599999999999996</c:v>
                </c:pt>
                <c:pt idx="5">
                  <c:v>5.51</c:v>
                </c:pt>
                <c:pt idx="6">
                  <c:v>7.61</c:v>
                </c:pt>
                <c:pt idx="7">
                  <c:v>7.82</c:v>
                </c:pt>
                <c:pt idx="8">
                  <c:v>7.93</c:v>
                </c:pt>
                <c:pt idx="9">
                  <c:v>6.57</c:v>
                </c:pt>
                <c:pt idx="10">
                  <c:v>5.09</c:v>
                </c:pt>
                <c:pt idx="11">
                  <c:v>4.75</c:v>
                </c:pt>
              </c:numCache>
            </c:numRef>
          </c:val>
          <c:smooth val="0"/>
          <c:extLst>
            <c:ext xmlns:c16="http://schemas.microsoft.com/office/drawing/2014/chart" uri="{C3380CC4-5D6E-409C-BE32-E72D297353CC}">
              <c16:uniqueId val="{00000001-1FEB-48ED-A58D-61DC113B5FEB}"/>
            </c:ext>
          </c:extLst>
        </c:ser>
        <c:dLbls>
          <c:showLegendKey val="0"/>
          <c:showVal val="0"/>
          <c:showCatName val="0"/>
          <c:showSerName val="0"/>
          <c:showPercent val="0"/>
          <c:showBubbleSize val="0"/>
        </c:dLbls>
        <c:marker val="1"/>
        <c:smooth val="0"/>
        <c:axId val="211010591"/>
        <c:axId val="211033887"/>
      </c:lineChart>
      <c:lineChart>
        <c:grouping val="standard"/>
        <c:varyColors val="0"/>
        <c:ser>
          <c:idx val="4"/>
          <c:order val="1"/>
          <c:tx>
            <c:strRef>
              <c:f>'HP source temps'!$E$7</c:f>
              <c:strCache>
                <c:ptCount val="1"/>
                <c:pt idx="0">
                  <c:v>Ave heat demand</c:v>
                </c:pt>
              </c:strCache>
            </c:strRef>
          </c:tx>
          <c:spPr>
            <a:ln w="28575" cap="rnd">
              <a:solidFill>
                <a:srgbClr val="FF0000"/>
              </a:solidFill>
              <a:round/>
            </a:ln>
            <a:effectLst/>
          </c:spPr>
          <c:marker>
            <c:symbol val="none"/>
          </c:marker>
          <c:cat>
            <c:strRef>
              <c:f>'HP source temps'!$C$8:$C$19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'HP source temps'!$E$8:$E$19</c:f>
              <c:numCache>
                <c:formatCode>0</c:formatCode>
                <c:ptCount val="12"/>
                <c:pt idx="0">
                  <c:v>845.9677419354839</c:v>
                </c:pt>
                <c:pt idx="1">
                  <c:v>855.20833333333337</c:v>
                </c:pt>
                <c:pt idx="2">
                  <c:v>894.22043010752679</c:v>
                </c:pt>
                <c:pt idx="3">
                  <c:v>645</c:v>
                </c:pt>
                <c:pt idx="4">
                  <c:v>538.4408602150537</c:v>
                </c:pt>
                <c:pt idx="5">
                  <c:v>291.38888888888886</c:v>
                </c:pt>
                <c:pt idx="6">
                  <c:v>277.68817204301075</c:v>
                </c:pt>
                <c:pt idx="7">
                  <c:v>221.23655913978496</c:v>
                </c:pt>
                <c:pt idx="8">
                  <c:v>364.3055555555556</c:v>
                </c:pt>
                <c:pt idx="9">
                  <c:v>628.49462365591398</c:v>
                </c:pt>
                <c:pt idx="10">
                  <c:v>681.94444444444446</c:v>
                </c:pt>
                <c:pt idx="11">
                  <c:v>843.54838709677415</c:v>
                </c:pt>
              </c:numCache>
            </c:numRef>
          </c:val>
          <c:smooth val="0"/>
          <c:extLst>
            <c:ext xmlns:c16="http://schemas.microsoft.com/office/drawing/2014/chart" uri="{C3380CC4-5D6E-409C-BE32-E72D297353CC}">
              <c16:uniqueId val="{00000002-1FEB-48ED-A58D-61DC113B5FEB}"/>
            </c:ext>
          </c:extLst>
        </c:ser>
        <c:dLbls>
          <c:showLegendKey val="0"/>
          <c:showVal val="0"/>
          <c:showCatName val="0"/>
          <c:showSerName val="0"/>
          <c:showPercent val="0"/>
          <c:showBubbleSize val="0"/>
        </c:dLbls>
        <c:marker val="1"/>
        <c:smooth val="0"/>
        <c:axId val="310063007"/>
        <c:axId val="310064255"/>
      </c:lineChart>
      <c:catAx>
        <c:axId val="21101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033887"/>
        <c:crosses val="autoZero"/>
        <c:auto val="1"/>
        <c:lblAlgn val="ctr"/>
        <c:lblOffset val="100"/>
        <c:noMultiLvlLbl val="0"/>
      </c:catAx>
      <c:valAx>
        <c:axId val="211033887"/>
        <c:scaling>
          <c:orientation val="minMax"/>
        </c:scaling>
        <c:delete val="0"/>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a:t>Temperature </a:t>
                </a:r>
                <a:r>
                  <a:rPr lang="en-GB" sz="1100" b="0" i="0" u="none" strike="noStrike" baseline="0">
                    <a:effectLst/>
                  </a:rPr>
                  <a:t>°C</a:t>
                </a:r>
                <a:r>
                  <a:rPr lang="en-GB" sz="1100"/>
                  <a:t>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1010591"/>
        <c:crosses val="autoZero"/>
        <c:crossBetween val="between"/>
      </c:valAx>
      <c:valAx>
        <c:axId val="310064255"/>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a:t>Average  heat demand kW</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10063007"/>
        <c:crosses val="max"/>
        <c:crossBetween val="between"/>
      </c:valAx>
      <c:catAx>
        <c:axId val="310063007"/>
        <c:scaling>
          <c:orientation val="minMax"/>
        </c:scaling>
        <c:delete val="1"/>
        <c:axPos val="b"/>
        <c:numFmt formatCode="General" sourceLinked="1"/>
        <c:majorTickMark val="out"/>
        <c:minorTickMark val="none"/>
        <c:tickLblPos val="nextTo"/>
        <c:crossAx val="310064255"/>
        <c:crosses val="autoZero"/>
        <c:auto val="1"/>
        <c:lblAlgn val="ctr"/>
        <c:lblOffset val="100"/>
        <c:noMultiLvlLbl val="0"/>
      </c:catAx>
      <c:spPr>
        <a:noFill/>
        <a:ln>
          <a:noFill/>
        </a:ln>
        <a:effectLst/>
      </c:spPr>
    </c:plotArea>
    <c:legend>
      <c:legendPos val="b"/>
      <c:layout>
        <c:manualLayout>
          <c:xMode val="edge"/>
          <c:yMode val="edge"/>
          <c:x val="0.39048781293873847"/>
          <c:y val="0.72550047244094484"/>
          <c:w val="0.49600753175154916"/>
          <c:h val="0.167644468170292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137803-0C6B-0C42-AB2F-2803376D03A6}" type="datetimeFigureOut">
              <a:rPr lang="en-US" smtClean="0"/>
              <a:t>9/27/2024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29C134-30DB-B241-9236-28CA800F1570}" type="slidenum">
              <a:rPr lang="en-US" smtClean="0"/>
              <a:t>‹#›</a:t>
            </a:fld>
            <a:endParaRPr lang="en-US"/>
          </a:p>
        </p:txBody>
      </p:sp>
    </p:spTree>
    <p:extLst>
      <p:ext uri="{BB962C8B-B14F-4D97-AF65-F5344CB8AC3E}">
        <p14:creationId xmlns:p14="http://schemas.microsoft.com/office/powerpoint/2010/main" val="18095118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29C134-30DB-B241-9236-28CA800F1570}" type="slidenum">
              <a:rPr lang="en-US" smtClean="0"/>
              <a:t>7</a:t>
            </a:fld>
            <a:endParaRPr lang="en-US"/>
          </a:p>
        </p:txBody>
      </p:sp>
    </p:spTree>
    <p:extLst>
      <p:ext uri="{BB962C8B-B14F-4D97-AF65-F5344CB8AC3E}">
        <p14:creationId xmlns:p14="http://schemas.microsoft.com/office/powerpoint/2010/main" val="1693814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GB" dirty="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1A0C47-018D-4460-B945-BFF7981B6CA6}" type="datetimeFigureOut">
              <a:rPr lang="en-US" smtClean="0"/>
              <a:t>9/27/2024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21395" y="6173787"/>
            <a:ext cx="2133600" cy="365125"/>
          </a:xfrm>
        </p:spPr>
        <p:txBody>
          <a:bodyPr/>
          <a:lstStyle/>
          <a:p>
            <a:fld id="{9C1F5A0A-F6FC-4FFD-9B49-0DA8697211D9}" type="slidenum">
              <a:rPr lang="en-US" smtClean="0"/>
              <a:t>‹#›</a:t>
            </a:fld>
            <a:endParaRPr lang="en-US"/>
          </a:p>
        </p:txBody>
      </p:sp>
    </p:spTree>
    <p:extLst>
      <p:ext uri="{BB962C8B-B14F-4D97-AF65-F5344CB8AC3E}">
        <p14:creationId xmlns:p14="http://schemas.microsoft.com/office/powerpoint/2010/main" val="368344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DA919EF5-7834-4548-9E42-E02A04786D04}" type="slidenum">
              <a:rPr lang="en-US" smtClean="0"/>
              <a:t>‹#›</a:t>
            </a:fld>
            <a:endParaRPr lang="en-US"/>
          </a:p>
        </p:txBody>
      </p:sp>
    </p:spTree>
    <p:extLst>
      <p:ext uri="{BB962C8B-B14F-4D97-AF65-F5344CB8AC3E}">
        <p14:creationId xmlns:p14="http://schemas.microsoft.com/office/powerpoint/2010/main" val="2817810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GB" dirty="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1A0C47-018D-4460-B945-BFF7981B6CA6}" type="datetimeFigureOut">
              <a:rPr lang="en-US" smtClean="0"/>
              <a:t>9/27/2024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21395" y="6173787"/>
            <a:ext cx="2133600" cy="365125"/>
          </a:xfrm>
        </p:spPr>
        <p:txBody>
          <a:bodyPr/>
          <a:lstStyle/>
          <a:p>
            <a:fld id="{9C1F5A0A-F6FC-4FFD-9B49-0DA8697211D9}" type="slidenum">
              <a:rPr lang="en-US" smtClean="0"/>
              <a:t>‹#›</a:t>
            </a:fld>
            <a:endParaRPr lang="en-US"/>
          </a:p>
        </p:txBody>
      </p:sp>
      <p:cxnSp>
        <p:nvCxnSpPr>
          <p:cNvPr id="8" name="Straight Connector 7">
            <a:extLst>
              <a:ext uri="{FF2B5EF4-FFF2-40B4-BE49-F238E27FC236}">
                <a16:creationId xmlns:a16="http://schemas.microsoft.com/office/drawing/2014/main" id="{EAA39B85-0CFB-4C5C-9E0B-21435E8C2820}"/>
              </a:ext>
            </a:extLst>
          </p:cNvPr>
          <p:cNvCxnSpPr/>
          <p:nvPr userDrawn="1"/>
        </p:nvCxnSpPr>
        <p:spPr>
          <a:xfrm>
            <a:off x="280086" y="222422"/>
            <a:ext cx="850968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F529E43D-CAFB-4576-BE7B-E7421F949EDD}"/>
              </a:ext>
            </a:extLst>
          </p:cNvPr>
          <p:cNvCxnSpPr>
            <a:cxnSpLocks/>
          </p:cNvCxnSpPr>
          <p:nvPr userDrawn="1"/>
        </p:nvCxnSpPr>
        <p:spPr>
          <a:xfrm>
            <a:off x="280086" y="222422"/>
            <a:ext cx="74140" cy="6318421"/>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6A046BA3-942C-4FEC-9532-70451D6E9373}"/>
              </a:ext>
            </a:extLst>
          </p:cNvPr>
          <p:cNvCxnSpPr>
            <a:cxnSpLocks/>
          </p:cNvCxnSpPr>
          <p:nvPr userDrawn="1"/>
        </p:nvCxnSpPr>
        <p:spPr>
          <a:xfrm>
            <a:off x="337751" y="6540843"/>
            <a:ext cx="540402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D3F290AB-0D9C-4806-98BB-CFA91D0A5957}"/>
              </a:ext>
            </a:extLst>
          </p:cNvPr>
          <p:cNvCxnSpPr/>
          <p:nvPr userDrawn="1"/>
        </p:nvCxnSpPr>
        <p:spPr>
          <a:xfrm>
            <a:off x="8789773" y="222422"/>
            <a:ext cx="0" cy="613392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5254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51818C3-2253-A940-B5B6-2773841A778A}" type="datetimeFigureOut">
              <a:rPr lang="en-US" smtClean="0"/>
              <a:t>9/27/2024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A919EF5-7834-4548-9E42-E02A04786D04}" type="slidenum">
              <a:rPr lang="en-US" smtClean="0"/>
              <a:t>‹#›</a:t>
            </a:fld>
            <a:endParaRPr lang="en-US"/>
          </a:p>
        </p:txBody>
      </p:sp>
    </p:spTree>
    <p:extLst>
      <p:ext uri="{BB962C8B-B14F-4D97-AF65-F5344CB8AC3E}">
        <p14:creationId xmlns:p14="http://schemas.microsoft.com/office/powerpoint/2010/main" val="31183558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19EF5-7834-4548-9E42-E02A04786D04}" type="slidenum">
              <a:rPr lang="en-US" smtClean="0"/>
              <a:t>‹#›</a:t>
            </a:fld>
            <a:endParaRPr lang="en-US"/>
          </a:p>
        </p:txBody>
      </p:sp>
      <p:pic>
        <p:nvPicPr>
          <p:cNvPr id="11" name="Picture 10" descr="logo3.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746346" y="6265287"/>
            <a:ext cx="3106066" cy="351718"/>
          </a:xfrm>
          <a:prstGeom prst="rect">
            <a:avLst/>
          </a:prstGeom>
        </p:spPr>
      </p:pic>
      <p:cxnSp>
        <p:nvCxnSpPr>
          <p:cNvPr id="8" name="Straight Connector 7">
            <a:extLst>
              <a:ext uri="{FF2B5EF4-FFF2-40B4-BE49-F238E27FC236}">
                <a16:creationId xmlns:a16="http://schemas.microsoft.com/office/drawing/2014/main" id="{73B8602D-74D4-4A08-B078-F24B8D2FDF52}"/>
              </a:ext>
            </a:extLst>
          </p:cNvPr>
          <p:cNvCxnSpPr/>
          <p:nvPr userDrawn="1"/>
        </p:nvCxnSpPr>
        <p:spPr>
          <a:xfrm>
            <a:off x="387178" y="274638"/>
            <a:ext cx="841083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8BC8F066-6430-4A38-9F2D-4FC74B9034FE}"/>
              </a:ext>
            </a:extLst>
          </p:cNvPr>
          <p:cNvCxnSpPr>
            <a:cxnSpLocks/>
          </p:cNvCxnSpPr>
          <p:nvPr userDrawn="1"/>
        </p:nvCxnSpPr>
        <p:spPr>
          <a:xfrm>
            <a:off x="8798011" y="274638"/>
            <a:ext cx="0" cy="5851525"/>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146DB1E7-9E69-4A7C-BE39-EE2CD1BF05FC}"/>
              </a:ext>
            </a:extLst>
          </p:cNvPr>
          <p:cNvCxnSpPr>
            <a:cxnSpLocks/>
          </p:cNvCxnSpPr>
          <p:nvPr userDrawn="1"/>
        </p:nvCxnSpPr>
        <p:spPr>
          <a:xfrm>
            <a:off x="387178" y="274638"/>
            <a:ext cx="0" cy="6264275"/>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B2017096-BE2B-4945-AE14-94ABCC344131}"/>
              </a:ext>
            </a:extLst>
          </p:cNvPr>
          <p:cNvCxnSpPr>
            <a:cxnSpLocks/>
          </p:cNvCxnSpPr>
          <p:nvPr userDrawn="1"/>
        </p:nvCxnSpPr>
        <p:spPr>
          <a:xfrm>
            <a:off x="2322414" y="6544103"/>
            <a:ext cx="3311257" cy="0"/>
          </a:xfrm>
          <a:prstGeom prst="line">
            <a:avLst/>
          </a:prstGeom>
        </p:spPr>
        <p:style>
          <a:lnRef idx="2">
            <a:schemeClr val="accent2"/>
          </a:lnRef>
          <a:fillRef idx="0">
            <a:schemeClr val="accent2"/>
          </a:fillRef>
          <a:effectRef idx="1">
            <a:schemeClr val="accent2"/>
          </a:effectRef>
          <a:fontRef idx="minor">
            <a:schemeClr val="tx1"/>
          </a:fontRef>
        </p:style>
      </p:cxnSp>
      <p:pic>
        <p:nvPicPr>
          <p:cNvPr id="9" name="Picture 8" descr="Logo, company name&#10;&#10;Description automatically generated">
            <a:extLst>
              <a:ext uri="{FF2B5EF4-FFF2-40B4-BE49-F238E27FC236}">
                <a16:creationId xmlns:a16="http://schemas.microsoft.com/office/drawing/2014/main" id="{BE4ABCE8-6BF5-385F-E4B9-12D8F949B9A0}"/>
              </a:ext>
            </a:extLst>
          </p:cNvPr>
          <p:cNvPicPr>
            <a:picLocks noChangeAspect="1"/>
          </p:cNvPicPr>
          <p:nvPr userDrawn="1"/>
        </p:nvPicPr>
        <p:blipFill>
          <a:blip r:embed="rId7"/>
          <a:stretch>
            <a:fillRect/>
          </a:stretch>
        </p:blipFill>
        <p:spPr bwMode="auto">
          <a:xfrm>
            <a:off x="466689" y="6126163"/>
            <a:ext cx="1669606" cy="639560"/>
          </a:xfrm>
          <a:prstGeom prst="rect">
            <a:avLst/>
          </a:prstGeom>
        </p:spPr>
      </p:pic>
    </p:spTree>
    <p:extLst>
      <p:ext uri="{BB962C8B-B14F-4D97-AF65-F5344CB8AC3E}">
        <p14:creationId xmlns:p14="http://schemas.microsoft.com/office/powerpoint/2010/main" val="430823581"/>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69" r:id="rId3"/>
    <p:sldLayoutId id="2147483667"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tin@carbonalternatives.com" TargetMode="External"/><Relationship Id="rId2" Type="http://schemas.openxmlformats.org/officeDocument/2006/relationships/hyperlink" Target="mailto:dave@sharenergy.coo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1CCC-4F58-3AFC-C560-3B2A2F057294}"/>
              </a:ext>
            </a:extLst>
          </p:cNvPr>
          <p:cNvSpPr>
            <a:spLocks noGrp="1"/>
          </p:cNvSpPr>
          <p:nvPr>
            <p:ph type="ctrTitle"/>
          </p:nvPr>
        </p:nvSpPr>
        <p:spPr/>
        <p:txBody>
          <a:bodyPr/>
          <a:lstStyle/>
          <a:p>
            <a:r>
              <a:rPr lang="en-GB" dirty="0"/>
              <a:t>Potential heat network and wind turbine at Bishops Castle</a:t>
            </a:r>
            <a:br>
              <a:rPr lang="en-GB" dirty="0"/>
            </a:br>
            <a:r>
              <a:rPr lang="en-GB" sz="3200" dirty="0"/>
              <a:t>slides on heat network only</a:t>
            </a:r>
          </a:p>
        </p:txBody>
      </p:sp>
      <p:sp>
        <p:nvSpPr>
          <p:cNvPr id="3" name="Subtitle 2">
            <a:extLst>
              <a:ext uri="{FF2B5EF4-FFF2-40B4-BE49-F238E27FC236}">
                <a16:creationId xmlns:a16="http://schemas.microsoft.com/office/drawing/2014/main" id="{E20BEBA3-9143-4418-0D23-39E04DE194AE}"/>
              </a:ext>
            </a:extLst>
          </p:cNvPr>
          <p:cNvSpPr>
            <a:spLocks noGrp="1"/>
          </p:cNvSpPr>
          <p:nvPr>
            <p:ph type="subTitle" idx="1"/>
          </p:nvPr>
        </p:nvSpPr>
        <p:spPr>
          <a:xfrm>
            <a:off x="685800" y="3352800"/>
            <a:ext cx="7772400" cy="1676400"/>
          </a:xfrm>
        </p:spPr>
        <p:txBody>
          <a:bodyPr>
            <a:normAutofit lnSpcReduction="10000"/>
          </a:bodyPr>
          <a:lstStyle/>
          <a:p>
            <a:r>
              <a:rPr lang="en-GB" dirty="0">
                <a:hlinkClick r:id="rId2"/>
              </a:rPr>
              <a:t>dave@sharenergy.coop</a:t>
            </a:r>
            <a:endParaRPr lang="en-GB" dirty="0"/>
          </a:p>
          <a:p>
            <a:r>
              <a:rPr lang="en-GB" dirty="0">
                <a:hlinkClick r:id="rId3"/>
              </a:rPr>
              <a:t>martin@carbonalternatives.com</a:t>
            </a:r>
            <a:endParaRPr lang="en-GB" dirty="0"/>
          </a:p>
          <a:p>
            <a:endParaRPr lang="en-GB" dirty="0"/>
          </a:p>
          <a:p>
            <a:r>
              <a:rPr lang="en-GB" sz="2000" dirty="0"/>
              <a:t>More Bishops Castle carbon reduction information  www.lightfootenterprises.org</a:t>
            </a:r>
            <a:endParaRPr lang="en-GB" dirty="0"/>
          </a:p>
        </p:txBody>
      </p:sp>
    </p:spTree>
    <p:extLst>
      <p:ext uri="{BB962C8B-B14F-4D97-AF65-F5344CB8AC3E}">
        <p14:creationId xmlns:p14="http://schemas.microsoft.com/office/powerpoint/2010/main" val="200754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D5E59-0B6B-DB32-9619-495C12A7FD80}"/>
              </a:ext>
            </a:extLst>
          </p:cNvPr>
          <p:cNvSpPr txBox="1"/>
          <p:nvPr/>
        </p:nvSpPr>
        <p:spPr>
          <a:xfrm>
            <a:off x="762000" y="344214"/>
            <a:ext cx="7591257" cy="5909310"/>
          </a:xfrm>
          <a:prstGeom prst="rect">
            <a:avLst/>
          </a:prstGeom>
          <a:noFill/>
        </p:spPr>
        <p:txBody>
          <a:bodyPr wrap="square" rtlCol="0">
            <a:spAutoFit/>
          </a:bodyPr>
          <a:lstStyle/>
          <a:p>
            <a:r>
              <a:rPr lang="en-GB" dirty="0"/>
              <a:t>So the proposal is:</a:t>
            </a:r>
          </a:p>
          <a:p>
            <a:r>
              <a:rPr lang="en-GB" dirty="0"/>
              <a:t>	Air source heat pump (ASHP) 750kW  </a:t>
            </a:r>
          </a:p>
          <a:p>
            <a:r>
              <a:rPr lang="en-GB" dirty="0"/>
              <a:t>	Back up oil boilers, will cover peaks and if ASHP off line</a:t>
            </a:r>
          </a:p>
          <a:p>
            <a:r>
              <a:rPr lang="en-GB" dirty="0"/>
              <a:t>	1 MW wind turbine</a:t>
            </a:r>
          </a:p>
          <a:p>
            <a:r>
              <a:rPr lang="en-GB" dirty="0"/>
              <a:t>	500kW of solar PV</a:t>
            </a:r>
          </a:p>
          <a:p>
            <a:r>
              <a:rPr lang="en-GB" dirty="0"/>
              <a:t>	Thermal store 150m</a:t>
            </a:r>
            <a:r>
              <a:rPr lang="en-GB" baseline="30000" dirty="0"/>
              <a:t>3  </a:t>
            </a:r>
            <a:r>
              <a:rPr lang="en-GB" dirty="0"/>
              <a:t>(big tank of water)</a:t>
            </a:r>
          </a:p>
          <a:p>
            <a:r>
              <a:rPr lang="en-GB" dirty="0"/>
              <a:t>	</a:t>
            </a:r>
          </a:p>
          <a:p>
            <a:pPr marL="285750" indent="-285750">
              <a:buFont typeface="Arial" panose="020B0604020202020204" pitchFamily="34" charset="0"/>
              <a:buChar char="•"/>
            </a:pPr>
            <a:r>
              <a:rPr lang="en-GB" dirty="0"/>
              <a:t>The heat pump supplies 90% of heat from ASHP </a:t>
            </a:r>
          </a:p>
          <a:p>
            <a:pPr marL="285750" indent="-285750">
              <a:buFont typeface="Arial" panose="020B0604020202020204" pitchFamily="34" charset="0"/>
              <a:buChar char="•"/>
            </a:pPr>
            <a:r>
              <a:rPr lang="en-GB" dirty="0"/>
              <a:t>The 1MW wind turbine and 500kW PV supply most of the electricity for the heat pump (and </a:t>
            </a:r>
            <a:r>
              <a:rPr lang="en-GB" dirty="0" err="1"/>
              <a:t>SpArC</a:t>
            </a:r>
            <a:r>
              <a:rPr lang="en-GB" dirty="0"/>
              <a:t>, and College?).  </a:t>
            </a:r>
          </a:p>
          <a:p>
            <a:pPr marL="285750" indent="-285750">
              <a:buFont typeface="Arial" panose="020B0604020202020204" pitchFamily="34" charset="0"/>
              <a:buChar char="•"/>
            </a:pPr>
            <a:r>
              <a:rPr lang="en-GB" dirty="0"/>
              <a:t>More electricity is exported than imported over the course of the year.</a:t>
            </a:r>
          </a:p>
          <a:p>
            <a:pPr marL="285750" indent="-285750">
              <a:buFont typeface="Arial" panose="020B0604020202020204" pitchFamily="34" charset="0"/>
              <a:buChar char="•"/>
            </a:pPr>
            <a:r>
              <a:rPr lang="en-GB" dirty="0"/>
              <a:t>Direct electricity sales to </a:t>
            </a:r>
            <a:r>
              <a:rPr lang="en-GB" dirty="0" err="1"/>
              <a:t>SpArC</a:t>
            </a:r>
            <a:r>
              <a:rPr lang="en-GB" dirty="0"/>
              <a:t> and the College would help the scheme economics and lower electricity costs to </a:t>
            </a:r>
            <a:r>
              <a:rPr lang="en-GB" dirty="0" err="1"/>
              <a:t>SpArC</a:t>
            </a:r>
            <a:r>
              <a:rPr lang="en-GB" dirty="0"/>
              <a:t> and the College.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1000 tonnes/yr CO</a:t>
            </a:r>
            <a:r>
              <a:rPr lang="en-GB" baseline="-25000" dirty="0"/>
              <a:t>2</a:t>
            </a:r>
            <a:r>
              <a:rPr lang="en-GB" dirty="0"/>
              <a:t> saved, a reduction of about 90% for heat customers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thermal store can store up to 8 hours of heat in January and over 2 days of heat in August.  The thermal store allow the heat pump to run when there is wind / solar and fill the store so there is heat when no wind or sun. </a:t>
            </a:r>
          </a:p>
          <a:p>
            <a:r>
              <a:rPr lang="en-GB" dirty="0"/>
              <a:t>	</a:t>
            </a:r>
          </a:p>
          <a:p>
            <a:r>
              <a:rPr lang="en-GB" dirty="0"/>
              <a:t>	</a:t>
            </a:r>
          </a:p>
        </p:txBody>
      </p:sp>
    </p:spTree>
    <p:extLst>
      <p:ext uri="{BB962C8B-B14F-4D97-AF65-F5344CB8AC3E}">
        <p14:creationId xmlns:p14="http://schemas.microsoft.com/office/powerpoint/2010/main" val="40855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aerial view of a building">
            <a:extLst>
              <a:ext uri="{FF2B5EF4-FFF2-40B4-BE49-F238E27FC236}">
                <a16:creationId xmlns:a16="http://schemas.microsoft.com/office/drawing/2014/main" id="{CF77FC6F-5222-3EB5-CE60-3EA8A480AC70}"/>
              </a:ext>
            </a:extLst>
          </p:cNvPr>
          <p:cNvPicPr>
            <a:picLocks noChangeAspect="1"/>
          </p:cNvPicPr>
          <p:nvPr/>
        </p:nvPicPr>
        <p:blipFill>
          <a:blip r:embed="rId2"/>
          <a:srcRect l="12361" r="12847"/>
          <a:stretch/>
        </p:blipFill>
        <p:spPr>
          <a:xfrm>
            <a:off x="1504950" y="307495"/>
            <a:ext cx="5984590" cy="5096356"/>
          </a:xfrm>
          <a:prstGeom prst="rect">
            <a:avLst/>
          </a:prstGeom>
        </p:spPr>
      </p:pic>
      <p:sp>
        <p:nvSpPr>
          <p:cNvPr id="4" name="TextBox 3">
            <a:extLst>
              <a:ext uri="{FF2B5EF4-FFF2-40B4-BE49-F238E27FC236}">
                <a16:creationId xmlns:a16="http://schemas.microsoft.com/office/drawing/2014/main" id="{B464E848-337B-9407-E14D-11831ED8B469}"/>
              </a:ext>
            </a:extLst>
          </p:cNvPr>
          <p:cNvSpPr txBox="1"/>
          <p:nvPr/>
        </p:nvSpPr>
        <p:spPr>
          <a:xfrm>
            <a:off x="1549400" y="5547836"/>
            <a:ext cx="6045200" cy="646331"/>
          </a:xfrm>
          <a:prstGeom prst="rect">
            <a:avLst/>
          </a:prstGeom>
          <a:noFill/>
        </p:spPr>
        <p:txBody>
          <a:bodyPr wrap="square" rtlCol="0">
            <a:spAutoFit/>
          </a:bodyPr>
          <a:lstStyle/>
          <a:p>
            <a:pPr algn="ctr"/>
            <a:r>
              <a:rPr lang="en-GB" dirty="0"/>
              <a:t>Energy centre and heat pump proposal.  Currently has not been discussed with landowners! </a:t>
            </a:r>
          </a:p>
        </p:txBody>
      </p:sp>
    </p:spTree>
    <p:extLst>
      <p:ext uri="{BB962C8B-B14F-4D97-AF65-F5344CB8AC3E}">
        <p14:creationId xmlns:p14="http://schemas.microsoft.com/office/powerpoint/2010/main" val="3124277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32664-218D-5A60-BFCC-0F1803488C8E}"/>
              </a:ext>
            </a:extLst>
          </p:cNvPr>
          <p:cNvPicPr>
            <a:picLocks noChangeAspect="1"/>
          </p:cNvPicPr>
          <p:nvPr/>
        </p:nvPicPr>
        <p:blipFill>
          <a:blip r:embed="rId2"/>
          <a:srcRect l="28612" t="4452" r="5000" b="6267"/>
          <a:stretch/>
        </p:blipFill>
        <p:spPr>
          <a:xfrm>
            <a:off x="3336996" y="582285"/>
            <a:ext cx="5159303" cy="5151765"/>
          </a:xfrm>
          <a:prstGeom prst="rect">
            <a:avLst/>
          </a:prstGeom>
        </p:spPr>
      </p:pic>
      <p:sp>
        <p:nvSpPr>
          <p:cNvPr id="4" name="TextBox 3">
            <a:extLst>
              <a:ext uri="{FF2B5EF4-FFF2-40B4-BE49-F238E27FC236}">
                <a16:creationId xmlns:a16="http://schemas.microsoft.com/office/drawing/2014/main" id="{E0624EED-04A8-8667-2D2C-958BCEBD0912}"/>
              </a:ext>
            </a:extLst>
          </p:cNvPr>
          <p:cNvSpPr txBox="1"/>
          <p:nvPr/>
        </p:nvSpPr>
        <p:spPr>
          <a:xfrm>
            <a:off x="800100" y="1066800"/>
            <a:ext cx="2378536" cy="369332"/>
          </a:xfrm>
          <a:prstGeom prst="rect">
            <a:avLst/>
          </a:prstGeom>
          <a:noFill/>
        </p:spPr>
        <p:txBody>
          <a:bodyPr wrap="none" rtlCol="0">
            <a:spAutoFit/>
          </a:bodyPr>
          <a:lstStyle/>
          <a:p>
            <a:r>
              <a:rPr lang="en-GB" dirty="0"/>
              <a:t>Installing the pipework </a:t>
            </a:r>
          </a:p>
        </p:txBody>
      </p:sp>
      <p:pic>
        <p:nvPicPr>
          <p:cNvPr id="5" name="Picture 4">
            <a:extLst>
              <a:ext uri="{FF2B5EF4-FFF2-40B4-BE49-F238E27FC236}">
                <a16:creationId xmlns:a16="http://schemas.microsoft.com/office/drawing/2014/main" id="{FB197AB0-11D3-E77F-CF6E-2372920C5607}"/>
              </a:ext>
            </a:extLst>
          </p:cNvPr>
          <p:cNvPicPr>
            <a:picLocks noChangeAspect="1"/>
          </p:cNvPicPr>
          <p:nvPr/>
        </p:nvPicPr>
        <p:blipFill>
          <a:blip r:embed="rId3"/>
          <a:stretch>
            <a:fillRect/>
          </a:stretch>
        </p:blipFill>
        <p:spPr>
          <a:xfrm>
            <a:off x="686883" y="1529777"/>
            <a:ext cx="3083392" cy="4625087"/>
          </a:xfrm>
          <a:prstGeom prst="rect">
            <a:avLst/>
          </a:prstGeom>
        </p:spPr>
      </p:pic>
    </p:spTree>
    <p:extLst>
      <p:ext uri="{BB962C8B-B14F-4D97-AF65-F5344CB8AC3E}">
        <p14:creationId xmlns:p14="http://schemas.microsoft.com/office/powerpoint/2010/main" val="412480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4471-AE06-22FF-867C-9EB736AA44C8}"/>
              </a:ext>
            </a:extLst>
          </p:cNvPr>
          <p:cNvPicPr>
            <a:picLocks noChangeAspect="1"/>
          </p:cNvPicPr>
          <p:nvPr/>
        </p:nvPicPr>
        <p:blipFill>
          <a:blip r:embed="rId2"/>
          <a:stretch>
            <a:fillRect/>
          </a:stretch>
        </p:blipFill>
        <p:spPr>
          <a:xfrm>
            <a:off x="495755" y="684828"/>
            <a:ext cx="2923620" cy="4587563"/>
          </a:xfrm>
          <a:prstGeom prst="rect">
            <a:avLst/>
          </a:prstGeom>
        </p:spPr>
      </p:pic>
      <p:sp>
        <p:nvSpPr>
          <p:cNvPr id="4" name="TextBox 3">
            <a:extLst>
              <a:ext uri="{FF2B5EF4-FFF2-40B4-BE49-F238E27FC236}">
                <a16:creationId xmlns:a16="http://schemas.microsoft.com/office/drawing/2014/main" id="{C1B08520-8BC8-F12B-ADA8-7410E9FAAC3D}"/>
              </a:ext>
            </a:extLst>
          </p:cNvPr>
          <p:cNvSpPr txBox="1"/>
          <p:nvPr/>
        </p:nvSpPr>
        <p:spPr>
          <a:xfrm>
            <a:off x="3570050" y="396358"/>
            <a:ext cx="5223753" cy="5940088"/>
          </a:xfrm>
          <a:prstGeom prst="rect">
            <a:avLst/>
          </a:prstGeom>
          <a:noFill/>
        </p:spPr>
        <p:txBody>
          <a:bodyPr wrap="square" rtlCol="0">
            <a:spAutoFit/>
          </a:bodyPr>
          <a:lstStyle/>
          <a:p>
            <a:r>
              <a:rPr lang="en-GB" sz="2400" dirty="0"/>
              <a:t>What’s installed in each house?</a:t>
            </a:r>
          </a:p>
          <a:p>
            <a:endParaRPr lang="en-GB" sz="1000" dirty="0"/>
          </a:p>
          <a:p>
            <a:r>
              <a:rPr lang="en-GB" sz="2400" dirty="0"/>
              <a:t>This box an ‘HIU’  connects the heat network to your existing radiators.  </a:t>
            </a:r>
          </a:p>
          <a:p>
            <a:r>
              <a:rPr lang="en-GB" sz="2400" dirty="0"/>
              <a:t>Heating controls would work as they currently do. </a:t>
            </a:r>
          </a:p>
          <a:p>
            <a:endParaRPr lang="en-GB" sz="1000" dirty="0"/>
          </a:p>
          <a:p>
            <a:r>
              <a:rPr lang="en-GB" sz="2400" dirty="0"/>
              <a:t>It can also connect to your hot water tank </a:t>
            </a:r>
          </a:p>
          <a:p>
            <a:r>
              <a:rPr lang="en-GB" sz="2400" dirty="0"/>
              <a:t>Or</a:t>
            </a:r>
          </a:p>
          <a:p>
            <a:r>
              <a:rPr lang="en-GB" sz="2400" dirty="0"/>
              <a:t>Can produce hot water instantaneously (so you don’t need a hot water tank and get mains pressure hot water (= good showers!)</a:t>
            </a:r>
          </a:p>
          <a:p>
            <a:endParaRPr lang="en-GB" sz="2400" dirty="0"/>
          </a:p>
          <a:p>
            <a:r>
              <a:rPr lang="en-GB" sz="2400" dirty="0"/>
              <a:t>The heat co-op would own and maintain the HIU.  </a:t>
            </a:r>
          </a:p>
        </p:txBody>
      </p:sp>
      <p:pic>
        <p:nvPicPr>
          <p:cNvPr id="5" name="Picture 4">
            <a:extLst>
              <a:ext uri="{FF2B5EF4-FFF2-40B4-BE49-F238E27FC236}">
                <a16:creationId xmlns:a16="http://schemas.microsoft.com/office/drawing/2014/main" id="{A53DB520-9135-C793-42D9-8052AD478BC1}"/>
              </a:ext>
            </a:extLst>
          </p:cNvPr>
          <p:cNvPicPr>
            <a:picLocks noChangeAspect="1"/>
          </p:cNvPicPr>
          <p:nvPr/>
        </p:nvPicPr>
        <p:blipFill>
          <a:blip r:embed="rId3"/>
          <a:srcRect l="18057" t="18451" r="7440"/>
          <a:stretch/>
        </p:blipFill>
        <p:spPr>
          <a:xfrm>
            <a:off x="121342" y="359694"/>
            <a:ext cx="3406249" cy="5592574"/>
          </a:xfrm>
          <a:prstGeom prst="rect">
            <a:avLst/>
          </a:prstGeom>
        </p:spPr>
      </p:pic>
    </p:spTree>
    <p:extLst>
      <p:ext uri="{BB962C8B-B14F-4D97-AF65-F5344CB8AC3E}">
        <p14:creationId xmlns:p14="http://schemas.microsoft.com/office/powerpoint/2010/main" val="3257982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C99B54-DC80-6AEB-8D0B-AD156B071C10}"/>
              </a:ext>
            </a:extLst>
          </p:cNvPr>
          <p:cNvSpPr txBox="1"/>
          <p:nvPr/>
        </p:nvSpPr>
        <p:spPr>
          <a:xfrm>
            <a:off x="591298" y="522810"/>
            <a:ext cx="7794314" cy="5632311"/>
          </a:xfrm>
          <a:prstGeom prst="rect">
            <a:avLst/>
          </a:prstGeom>
          <a:noFill/>
        </p:spPr>
        <p:txBody>
          <a:bodyPr wrap="square" rtlCol="0">
            <a:spAutoFit/>
          </a:bodyPr>
          <a:lstStyle/>
          <a:p>
            <a:r>
              <a:rPr lang="en-GB" sz="2400" dirty="0"/>
              <a:t>The temperature of the network will be similar to most houses current heating system.  This makes the heat pump less efficient but means far fewer changes needed in each houses.</a:t>
            </a:r>
          </a:p>
          <a:p>
            <a:endParaRPr lang="en-GB" sz="2400" dirty="0"/>
          </a:p>
          <a:p>
            <a:r>
              <a:rPr lang="en-GB" sz="2400" dirty="0"/>
              <a:t>Each customer has a heat meter that measures the heat each customer uses.</a:t>
            </a:r>
          </a:p>
          <a:p>
            <a:endParaRPr lang="en-GB" sz="2400" dirty="0"/>
          </a:p>
          <a:p>
            <a:r>
              <a:rPr lang="en-GB" sz="2400" dirty="0"/>
              <a:t>Heat prices will be much more stable as oil and imported electricity use small (most electricity from wind turbine / PV )</a:t>
            </a:r>
          </a:p>
          <a:p>
            <a:r>
              <a:rPr lang="en-GB" sz="2400" dirty="0"/>
              <a:t> </a:t>
            </a:r>
          </a:p>
          <a:p>
            <a:r>
              <a:rPr lang="en-GB" sz="2400" dirty="0"/>
              <a:t>The thermal store (big hot water tank) means the heat pump can make lots of extra heat when it’s windy which can then be used later peak demand times and when there is no wind to make cheap electricity.</a:t>
            </a:r>
          </a:p>
        </p:txBody>
      </p:sp>
    </p:spTree>
    <p:extLst>
      <p:ext uri="{BB962C8B-B14F-4D97-AF65-F5344CB8AC3E}">
        <p14:creationId xmlns:p14="http://schemas.microsoft.com/office/powerpoint/2010/main" val="1488477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E70C01-AD27-563B-17AC-580D8473B397}"/>
              </a:ext>
            </a:extLst>
          </p:cNvPr>
          <p:cNvSpPr txBox="1"/>
          <p:nvPr/>
        </p:nvSpPr>
        <p:spPr>
          <a:xfrm>
            <a:off x="672353" y="510988"/>
            <a:ext cx="7853082" cy="5262979"/>
          </a:xfrm>
          <a:prstGeom prst="rect">
            <a:avLst/>
          </a:prstGeom>
          <a:noFill/>
        </p:spPr>
        <p:txBody>
          <a:bodyPr wrap="square" rtlCol="0">
            <a:spAutoFit/>
          </a:bodyPr>
          <a:lstStyle/>
          <a:p>
            <a:r>
              <a:rPr lang="en-GB" sz="2400" dirty="0"/>
              <a:t>The case studies showed that:</a:t>
            </a:r>
          </a:p>
          <a:p>
            <a:endParaRPr lang="en-GB" sz="2400" dirty="0"/>
          </a:p>
          <a:p>
            <a:pPr marL="285750" indent="-285750">
              <a:buFont typeface="Arial" panose="020B0604020202020204" pitchFamily="34" charset="0"/>
              <a:buChar char="•"/>
            </a:pPr>
            <a:r>
              <a:rPr lang="en-GB" sz="2400" dirty="0"/>
              <a:t>There was considerable interest with large heat loads in the north of the town </a:t>
            </a:r>
            <a:r>
              <a:rPr lang="en-GB" sz="2400" i="1" dirty="0"/>
              <a:t>(</a:t>
            </a:r>
            <a:r>
              <a:rPr lang="en-GB" sz="2400" i="1" dirty="0" err="1"/>
              <a:t>inc</a:t>
            </a:r>
            <a:r>
              <a:rPr lang="en-GB" sz="2400" i="1" dirty="0"/>
              <a:t> the Castle Hotel &amp; Old School House)</a:t>
            </a:r>
          </a:p>
          <a:p>
            <a:pPr marL="285750" indent="-285750">
              <a:buFont typeface="Arial" panose="020B0604020202020204" pitchFamily="34" charset="0"/>
              <a:buChar char="•"/>
            </a:pPr>
            <a:endParaRPr lang="en-GB" sz="2400" i="1" dirty="0"/>
          </a:p>
          <a:p>
            <a:pPr marL="285750" indent="-285750">
              <a:buFont typeface="Arial" panose="020B0604020202020204" pitchFamily="34" charset="0"/>
              <a:buChar char="•"/>
            </a:pPr>
            <a:r>
              <a:rPr lang="en-GB" sz="2400" dirty="0"/>
              <a:t>Most properties could connect fairly easily to the network using a basement, side passage or rear entry</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Some properties however that lack any of these will require extra consideration if they are to join the network</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Unfortunately, as most of Enterprise House is heated by heat pumps powered partly by solar panels it’s not initially on our list of potential connections</a:t>
            </a:r>
          </a:p>
        </p:txBody>
      </p:sp>
    </p:spTree>
    <p:extLst>
      <p:ext uri="{BB962C8B-B14F-4D97-AF65-F5344CB8AC3E}">
        <p14:creationId xmlns:p14="http://schemas.microsoft.com/office/powerpoint/2010/main" val="3649597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C99B54-DC80-6AEB-8D0B-AD156B071C10}"/>
              </a:ext>
            </a:extLst>
          </p:cNvPr>
          <p:cNvSpPr txBox="1"/>
          <p:nvPr/>
        </p:nvSpPr>
        <p:spPr>
          <a:xfrm>
            <a:off x="639845" y="610713"/>
            <a:ext cx="7710054" cy="5201424"/>
          </a:xfrm>
          <a:prstGeom prst="rect">
            <a:avLst/>
          </a:prstGeom>
          <a:noFill/>
        </p:spPr>
        <p:txBody>
          <a:bodyPr wrap="square" rtlCol="0">
            <a:spAutoFit/>
          </a:bodyPr>
          <a:lstStyle/>
          <a:p>
            <a:r>
              <a:rPr lang="en-GB" sz="2400" dirty="0"/>
              <a:t>The economics </a:t>
            </a:r>
          </a:p>
          <a:p>
            <a:endParaRPr lang="en-GB" sz="800" dirty="0"/>
          </a:p>
          <a:p>
            <a:pPr marL="285750" indent="-285750">
              <a:buFont typeface="Arial" panose="020B0604020202020204" pitchFamily="34" charset="0"/>
              <a:buChar char="•"/>
            </a:pPr>
            <a:r>
              <a:rPr lang="en-GB" sz="2000" dirty="0"/>
              <a:t>Heat networks are expensive – especially the pipes in the ground, (but the pipes do last a long time)</a:t>
            </a:r>
          </a:p>
          <a:p>
            <a:pPr marL="285750" indent="-285750">
              <a:buFont typeface="Arial" panose="020B0604020202020204" pitchFamily="34" charset="0"/>
              <a:buChar char="•"/>
            </a:pPr>
            <a:r>
              <a:rPr lang="en-GB" sz="2000" dirty="0"/>
              <a:t>So the challenge is how to afford the high capital cost. </a:t>
            </a:r>
          </a:p>
          <a:p>
            <a:pPr marL="285750" indent="-285750">
              <a:buFont typeface="Arial" panose="020B0604020202020204" pitchFamily="34" charset="0"/>
              <a:buChar char="•"/>
            </a:pPr>
            <a:r>
              <a:rPr lang="en-GB" sz="2000" dirty="0"/>
              <a:t>Customers will pay no upfront cost to connect (otherwise few would connect)</a:t>
            </a:r>
          </a:p>
          <a:p>
            <a:pPr marL="285750" indent="-285750">
              <a:buFont typeface="Arial" panose="020B0604020202020204" pitchFamily="34" charset="0"/>
              <a:buChar char="•"/>
            </a:pPr>
            <a:r>
              <a:rPr lang="en-GB" sz="2000" dirty="0"/>
              <a:t>A standing charge is paid, and this is set to be a little cheaper than the long-term cost of your oil / LPG boiler (servicing and replacing every 10-15 yr)</a:t>
            </a:r>
          </a:p>
          <a:p>
            <a:pPr marL="285750" indent="-285750">
              <a:buFont typeface="Arial" panose="020B0604020202020204" pitchFamily="34" charset="0"/>
              <a:buChar char="•"/>
            </a:pPr>
            <a:r>
              <a:rPr lang="en-GB" sz="2000" dirty="0"/>
              <a:t>The aim is for the heat charge per kWh is a little cheaper than heat from your boiler is.  (Currently hard to know what reasonable medium-term oil / LPG costs are.)</a:t>
            </a:r>
          </a:p>
          <a:p>
            <a:pPr marL="285750" indent="-285750">
              <a:buFont typeface="Arial" panose="020B0604020202020204" pitchFamily="34" charset="0"/>
              <a:buChar char="•"/>
            </a:pPr>
            <a:r>
              <a:rPr lang="en-GB" sz="2000" dirty="0"/>
              <a:t>As most of the ongoing cost are paying back the loan on the money borrowed future heat cost will be very stable</a:t>
            </a:r>
          </a:p>
          <a:p>
            <a:pPr marL="285750" indent="-285750">
              <a:buFont typeface="Arial" panose="020B0604020202020204" pitchFamily="34" charset="0"/>
              <a:buChar char="•"/>
            </a:pPr>
            <a:r>
              <a:rPr lang="en-GB" sz="2000" dirty="0"/>
              <a:t>Heat prices will be set to recover costs and not to make a profit.</a:t>
            </a:r>
          </a:p>
          <a:p>
            <a:pPr marL="285750" indent="-285750">
              <a:buFont typeface="Arial" panose="020B0604020202020204" pitchFamily="34" charset="0"/>
              <a:buChar char="•"/>
            </a:pPr>
            <a:endParaRPr lang="en-GB" sz="2000" dirty="0"/>
          </a:p>
        </p:txBody>
      </p:sp>
    </p:spTree>
    <p:extLst>
      <p:ext uri="{BB962C8B-B14F-4D97-AF65-F5344CB8AC3E}">
        <p14:creationId xmlns:p14="http://schemas.microsoft.com/office/powerpoint/2010/main" val="1486195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A891-5425-A4DB-45C4-9354468A110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9B4E0E9-24D4-D1EA-E97E-081C6B02A72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E7066574-F297-84BE-5759-B90355C31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44" y="203825"/>
            <a:ext cx="8670659" cy="5695325"/>
          </a:xfrm>
          <a:prstGeom prst="rect">
            <a:avLst/>
          </a:prstGeom>
        </p:spPr>
      </p:pic>
      <p:sp>
        <p:nvSpPr>
          <p:cNvPr id="5" name="TextBox 4">
            <a:extLst>
              <a:ext uri="{FF2B5EF4-FFF2-40B4-BE49-F238E27FC236}">
                <a16:creationId xmlns:a16="http://schemas.microsoft.com/office/drawing/2014/main" id="{03D0FB12-B391-E93C-80E2-B225F0FEFED4}"/>
              </a:ext>
            </a:extLst>
          </p:cNvPr>
          <p:cNvSpPr txBox="1"/>
          <p:nvPr/>
        </p:nvSpPr>
        <p:spPr>
          <a:xfrm>
            <a:off x="1963674" y="584528"/>
            <a:ext cx="6437376" cy="523220"/>
          </a:xfrm>
          <a:prstGeom prst="rect">
            <a:avLst/>
          </a:prstGeom>
          <a:noFill/>
        </p:spPr>
        <p:txBody>
          <a:bodyPr wrap="square" rtlCol="0">
            <a:spAutoFit/>
          </a:bodyPr>
          <a:lstStyle/>
          <a:p>
            <a:r>
              <a:rPr lang="en-GB" sz="2800" dirty="0"/>
              <a:t>Heat accounts for </a:t>
            </a:r>
            <a:r>
              <a:rPr lang="en-GB" sz="2800" dirty="0">
                <a:sym typeface="Symbol" panose="05050102010706020507" pitchFamily="18" charset="2"/>
              </a:rPr>
              <a:t> 1/3 UK CO</a:t>
            </a:r>
            <a:r>
              <a:rPr lang="en-GB" sz="2800" baseline="-25000" dirty="0">
                <a:sym typeface="Symbol" panose="05050102010706020507" pitchFamily="18" charset="2"/>
              </a:rPr>
              <a:t>2</a:t>
            </a:r>
            <a:r>
              <a:rPr lang="en-GB" sz="2800" dirty="0">
                <a:sym typeface="Symbol" panose="05050102010706020507" pitchFamily="18" charset="2"/>
              </a:rPr>
              <a:t> emissions</a:t>
            </a:r>
            <a:endParaRPr lang="en-GB" sz="2800" dirty="0"/>
          </a:p>
        </p:txBody>
      </p:sp>
    </p:spTree>
    <p:extLst>
      <p:ext uri="{BB962C8B-B14F-4D97-AF65-F5344CB8AC3E}">
        <p14:creationId xmlns:p14="http://schemas.microsoft.com/office/powerpoint/2010/main" val="543348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760F-2550-3FCD-D8A8-9C5B1F7DEB5D}"/>
              </a:ext>
            </a:extLst>
          </p:cNvPr>
          <p:cNvSpPr>
            <a:spLocks noGrp="1"/>
          </p:cNvSpPr>
          <p:nvPr>
            <p:ph type="title"/>
          </p:nvPr>
        </p:nvSpPr>
        <p:spPr/>
        <p:txBody>
          <a:bodyPr>
            <a:normAutofit/>
          </a:bodyPr>
          <a:lstStyle/>
          <a:p>
            <a:r>
              <a:rPr lang="en-GB" sz="3200" dirty="0"/>
              <a:t>Bishops Castle tonnes CO</a:t>
            </a:r>
            <a:r>
              <a:rPr lang="en-GB" sz="3200" baseline="-25000" dirty="0"/>
              <a:t>2 </a:t>
            </a:r>
            <a:r>
              <a:rPr lang="en-GB" sz="3200" dirty="0"/>
              <a:t> /year</a:t>
            </a:r>
            <a:endParaRPr lang="en-GB" sz="3200" baseline="-25000" dirty="0"/>
          </a:p>
        </p:txBody>
      </p:sp>
      <p:sp>
        <p:nvSpPr>
          <p:cNvPr id="3" name="Content Placeholder 2">
            <a:extLst>
              <a:ext uri="{FF2B5EF4-FFF2-40B4-BE49-F238E27FC236}">
                <a16:creationId xmlns:a16="http://schemas.microsoft.com/office/drawing/2014/main" id="{B29D97E1-4951-85E7-4ACD-12020DB8DFB3}"/>
              </a:ext>
            </a:extLst>
          </p:cNvPr>
          <p:cNvSpPr>
            <a:spLocks noGrp="1"/>
          </p:cNvSpPr>
          <p:nvPr>
            <p:ph idx="1"/>
          </p:nvPr>
        </p:nvSpPr>
        <p:spPr>
          <a:xfrm>
            <a:off x="1212849" y="5675313"/>
            <a:ext cx="7473951" cy="541338"/>
          </a:xfrm>
        </p:spPr>
        <p:txBody>
          <a:bodyPr>
            <a:normAutofit/>
          </a:bodyPr>
          <a:lstStyle/>
          <a:p>
            <a:pPr marL="0" indent="0">
              <a:buNone/>
            </a:pPr>
            <a:r>
              <a:rPr lang="en-GB" sz="2400" dirty="0"/>
              <a:t>Heating is 23% (significantly higher than UK average)  </a:t>
            </a:r>
          </a:p>
        </p:txBody>
      </p:sp>
      <p:pic>
        <p:nvPicPr>
          <p:cNvPr id="5" name="Picture 4">
            <a:extLst>
              <a:ext uri="{FF2B5EF4-FFF2-40B4-BE49-F238E27FC236}">
                <a16:creationId xmlns:a16="http://schemas.microsoft.com/office/drawing/2014/main" id="{F0B50787-060F-C4DD-F046-60344496524D}"/>
              </a:ext>
            </a:extLst>
          </p:cNvPr>
          <p:cNvPicPr>
            <a:picLocks noChangeAspect="1"/>
          </p:cNvPicPr>
          <p:nvPr/>
        </p:nvPicPr>
        <p:blipFill>
          <a:blip r:embed="rId2"/>
          <a:srcRect l="2424" t="2409" r="2007" b="2875"/>
          <a:stretch/>
        </p:blipFill>
        <p:spPr>
          <a:xfrm>
            <a:off x="1212849" y="1254124"/>
            <a:ext cx="6445905" cy="4137025"/>
          </a:xfrm>
          <a:prstGeom prst="rect">
            <a:avLst/>
          </a:prstGeom>
        </p:spPr>
      </p:pic>
    </p:spTree>
    <p:extLst>
      <p:ext uri="{BB962C8B-B14F-4D97-AF65-F5344CB8AC3E}">
        <p14:creationId xmlns:p14="http://schemas.microsoft.com/office/powerpoint/2010/main" val="392071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543F5-93B8-E29B-C3F6-BE2DFE975E49}"/>
              </a:ext>
            </a:extLst>
          </p:cNvPr>
          <p:cNvSpPr>
            <a:spLocks noGrp="1"/>
          </p:cNvSpPr>
          <p:nvPr>
            <p:ph type="title"/>
          </p:nvPr>
        </p:nvSpPr>
        <p:spPr/>
        <p:txBody>
          <a:bodyPr/>
          <a:lstStyle/>
          <a:p>
            <a:r>
              <a:rPr lang="en-GB" dirty="0"/>
              <a:t>What is a heat network</a:t>
            </a:r>
          </a:p>
        </p:txBody>
      </p:sp>
      <p:pic>
        <p:nvPicPr>
          <p:cNvPr id="1030" name="Picture 6" descr="BHESCo urban heat network - district heating">
            <a:extLst>
              <a:ext uri="{FF2B5EF4-FFF2-40B4-BE49-F238E27FC236}">
                <a16:creationId xmlns:a16="http://schemas.microsoft.com/office/drawing/2014/main" id="{DAEC170A-CC38-59E0-2EE2-7353B0C61B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350" y="1301751"/>
            <a:ext cx="4183848" cy="3879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89D12-2D07-89DD-A14A-552061475070}"/>
              </a:ext>
            </a:extLst>
          </p:cNvPr>
          <p:cNvSpPr txBox="1"/>
          <p:nvPr/>
        </p:nvSpPr>
        <p:spPr>
          <a:xfrm>
            <a:off x="4768850" y="1581150"/>
            <a:ext cx="3987800" cy="3416320"/>
          </a:xfrm>
          <a:prstGeom prst="rect">
            <a:avLst/>
          </a:prstGeom>
          <a:noFill/>
        </p:spPr>
        <p:txBody>
          <a:bodyPr wrap="square" rtlCol="0">
            <a:spAutoFit/>
          </a:bodyPr>
          <a:lstStyle/>
          <a:p>
            <a:pPr marL="285750" indent="-285750">
              <a:buFont typeface="Arial" panose="020B0604020202020204" pitchFamily="34" charset="0"/>
              <a:buChar char="•"/>
            </a:pPr>
            <a:r>
              <a:rPr lang="en-GB" dirty="0"/>
              <a:t>Hot water supplied to each home that heats the radiators and hot tap water.</a:t>
            </a:r>
          </a:p>
          <a:p>
            <a:pPr marL="285750" indent="-285750">
              <a:buFont typeface="Arial" panose="020B0604020202020204" pitchFamily="34" charset="0"/>
              <a:buChar char="•"/>
            </a:pPr>
            <a:r>
              <a:rPr lang="en-GB" dirty="0"/>
              <a:t>Previously ‘District Heating’ </a:t>
            </a:r>
          </a:p>
          <a:p>
            <a:pPr marL="285750" indent="-285750">
              <a:buFont typeface="Arial" panose="020B0604020202020204" pitchFamily="34" charset="0"/>
              <a:buChar char="•"/>
            </a:pPr>
            <a:r>
              <a:rPr lang="en-GB" dirty="0"/>
              <a:t>Currently supplies about 6%  of UK homes</a:t>
            </a:r>
          </a:p>
          <a:p>
            <a:pPr marL="285750" indent="-285750">
              <a:buFont typeface="Arial" panose="020B0604020202020204" pitchFamily="34" charset="0"/>
              <a:buChar char="•"/>
            </a:pPr>
            <a:r>
              <a:rPr lang="en-GB" dirty="0"/>
              <a:t>Supplies 65% of homes in Denmark</a:t>
            </a:r>
          </a:p>
          <a:p>
            <a:pPr marL="285750" indent="-285750">
              <a:buFont typeface="Arial" panose="020B0604020202020204" pitchFamily="34" charset="0"/>
              <a:buChar char="•"/>
            </a:pPr>
            <a:r>
              <a:rPr lang="en-GB" dirty="0"/>
              <a:t>Utilises central low carbon heat source</a:t>
            </a:r>
          </a:p>
          <a:p>
            <a:pPr marL="285750" indent="-285750">
              <a:buFont typeface="Arial" panose="020B0604020202020204" pitchFamily="34" charset="0"/>
              <a:buChar char="•"/>
            </a:pPr>
            <a:r>
              <a:rPr lang="en-GB" dirty="0"/>
              <a:t>Government estimate that to reach net zero at lowest cost heat networks will supply around 20% of UK homes</a:t>
            </a:r>
          </a:p>
        </p:txBody>
      </p:sp>
    </p:spTree>
    <p:extLst>
      <p:ext uri="{BB962C8B-B14F-4D97-AF65-F5344CB8AC3E}">
        <p14:creationId xmlns:p14="http://schemas.microsoft.com/office/powerpoint/2010/main" val="2762654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45B6-C570-6DE1-6945-7B5FB35AD910}"/>
              </a:ext>
            </a:extLst>
          </p:cNvPr>
          <p:cNvSpPr>
            <a:spLocks noGrp="1"/>
          </p:cNvSpPr>
          <p:nvPr>
            <p:ph type="title"/>
          </p:nvPr>
        </p:nvSpPr>
        <p:spPr>
          <a:xfrm>
            <a:off x="457200" y="274638"/>
            <a:ext cx="8229600" cy="887412"/>
          </a:xfrm>
        </p:spPr>
        <p:txBody>
          <a:bodyPr/>
          <a:lstStyle/>
          <a:p>
            <a:r>
              <a:rPr lang="en-GB" dirty="0"/>
              <a:t>Why heat networks</a:t>
            </a:r>
          </a:p>
        </p:txBody>
      </p:sp>
      <p:sp>
        <p:nvSpPr>
          <p:cNvPr id="3" name="Content Placeholder 2">
            <a:extLst>
              <a:ext uri="{FF2B5EF4-FFF2-40B4-BE49-F238E27FC236}">
                <a16:creationId xmlns:a16="http://schemas.microsoft.com/office/drawing/2014/main" id="{76A8CCC0-EF9A-429E-37FD-0717223D4533}"/>
              </a:ext>
            </a:extLst>
          </p:cNvPr>
          <p:cNvSpPr>
            <a:spLocks noGrp="1"/>
          </p:cNvSpPr>
          <p:nvPr>
            <p:ph idx="1"/>
          </p:nvPr>
        </p:nvSpPr>
        <p:spPr>
          <a:xfrm>
            <a:off x="457200" y="1162050"/>
            <a:ext cx="8229600" cy="4964113"/>
          </a:xfrm>
        </p:spPr>
        <p:txBody>
          <a:bodyPr>
            <a:normAutofit lnSpcReduction="10000"/>
          </a:bodyPr>
          <a:lstStyle/>
          <a:p>
            <a:r>
              <a:rPr lang="en-GB" dirty="0"/>
              <a:t>A good solution where:</a:t>
            </a:r>
          </a:p>
          <a:p>
            <a:pPr lvl="1"/>
            <a:r>
              <a:rPr lang="en-GB" dirty="0"/>
              <a:t>Buildings close together</a:t>
            </a:r>
          </a:p>
          <a:p>
            <a:pPr lvl="1"/>
            <a:r>
              <a:rPr lang="en-GB" dirty="0"/>
              <a:t>Buildings have poor insulation and hard to improve</a:t>
            </a:r>
          </a:p>
          <a:p>
            <a:pPr lvl="1"/>
            <a:r>
              <a:rPr lang="en-GB" dirty="0"/>
              <a:t>Space for an air source heat pump limited</a:t>
            </a:r>
          </a:p>
          <a:p>
            <a:pPr lvl="1"/>
            <a:r>
              <a:rPr lang="en-GB" dirty="0"/>
              <a:t>Low cost renewable electricity available</a:t>
            </a:r>
          </a:p>
          <a:p>
            <a:r>
              <a:rPr lang="en-GB" dirty="0"/>
              <a:t>Challenges</a:t>
            </a:r>
          </a:p>
          <a:p>
            <a:pPr lvl="1"/>
            <a:r>
              <a:rPr lang="en-GB" dirty="0"/>
              <a:t>Pipework and installation expensive</a:t>
            </a:r>
          </a:p>
          <a:p>
            <a:pPr lvl="1"/>
            <a:r>
              <a:rPr lang="en-GB" dirty="0"/>
              <a:t>Need a high proportion of the buildings to join to make it economic</a:t>
            </a:r>
          </a:p>
        </p:txBody>
      </p:sp>
    </p:spTree>
    <p:extLst>
      <p:ext uri="{BB962C8B-B14F-4D97-AF65-F5344CB8AC3E}">
        <p14:creationId xmlns:p14="http://schemas.microsoft.com/office/powerpoint/2010/main" val="2008440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DE98-4132-CB8D-E567-2B4DE7E8D2D6}"/>
              </a:ext>
            </a:extLst>
          </p:cNvPr>
          <p:cNvSpPr>
            <a:spLocks noGrp="1"/>
          </p:cNvSpPr>
          <p:nvPr>
            <p:ph type="title"/>
          </p:nvPr>
        </p:nvSpPr>
        <p:spPr>
          <a:xfrm>
            <a:off x="701096" y="1028700"/>
            <a:ext cx="2743200" cy="1143000"/>
          </a:xfrm>
        </p:spPr>
        <p:txBody>
          <a:bodyPr>
            <a:normAutofit fontScale="90000"/>
          </a:bodyPr>
          <a:lstStyle/>
          <a:p>
            <a:r>
              <a:rPr lang="en-GB" dirty="0"/>
              <a:t>Listed buildings </a:t>
            </a:r>
          </a:p>
        </p:txBody>
      </p:sp>
      <p:sp>
        <p:nvSpPr>
          <p:cNvPr id="3" name="Content Placeholder 2">
            <a:extLst>
              <a:ext uri="{FF2B5EF4-FFF2-40B4-BE49-F238E27FC236}">
                <a16:creationId xmlns:a16="http://schemas.microsoft.com/office/drawing/2014/main" id="{5F33E50D-A33C-0905-45EA-F0C0E4918919}"/>
              </a:ext>
            </a:extLst>
          </p:cNvPr>
          <p:cNvSpPr>
            <a:spLocks noGrp="1"/>
          </p:cNvSpPr>
          <p:nvPr>
            <p:ph idx="1"/>
          </p:nvPr>
        </p:nvSpPr>
        <p:spPr>
          <a:xfrm>
            <a:off x="450850" y="2749550"/>
            <a:ext cx="3272846" cy="3376613"/>
          </a:xfrm>
        </p:spPr>
        <p:txBody>
          <a:bodyPr>
            <a:normAutofit/>
          </a:bodyPr>
          <a:lstStyle/>
          <a:p>
            <a:r>
              <a:rPr lang="en-GB" sz="2400" dirty="0"/>
              <a:t>Hard to insulate</a:t>
            </a:r>
          </a:p>
          <a:p>
            <a:r>
              <a:rPr lang="en-GB" sz="2400" dirty="0"/>
              <a:t>Mostly solid wall so high heat demands</a:t>
            </a:r>
          </a:p>
          <a:p>
            <a:r>
              <a:rPr lang="en-GB" sz="2400" dirty="0"/>
              <a:t>Adjacent building typically similar</a:t>
            </a:r>
          </a:p>
          <a:p>
            <a:pPr marL="0" indent="0">
              <a:buNone/>
            </a:pPr>
            <a:endParaRPr lang="en-GB" sz="2400" dirty="0"/>
          </a:p>
        </p:txBody>
      </p:sp>
      <p:pic>
        <p:nvPicPr>
          <p:cNvPr id="5" name="Picture 4">
            <a:extLst>
              <a:ext uri="{FF2B5EF4-FFF2-40B4-BE49-F238E27FC236}">
                <a16:creationId xmlns:a16="http://schemas.microsoft.com/office/drawing/2014/main" id="{4A96BEC3-F8A8-9A3F-4D7C-E0D41C9410A5}"/>
              </a:ext>
            </a:extLst>
          </p:cNvPr>
          <p:cNvPicPr>
            <a:picLocks noChangeAspect="1"/>
          </p:cNvPicPr>
          <p:nvPr/>
        </p:nvPicPr>
        <p:blipFill>
          <a:blip r:embed="rId2"/>
          <a:stretch>
            <a:fillRect/>
          </a:stretch>
        </p:blipFill>
        <p:spPr>
          <a:xfrm>
            <a:off x="3723696" y="31750"/>
            <a:ext cx="5242504" cy="6858000"/>
          </a:xfrm>
          <a:prstGeom prst="rect">
            <a:avLst/>
          </a:prstGeom>
        </p:spPr>
      </p:pic>
    </p:spTree>
    <p:extLst>
      <p:ext uri="{BB962C8B-B14F-4D97-AF65-F5344CB8AC3E}">
        <p14:creationId xmlns:p14="http://schemas.microsoft.com/office/powerpoint/2010/main" val="405709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9DE28F-94A8-9414-F242-0C6BAC27E988}"/>
              </a:ext>
            </a:extLst>
          </p:cNvPr>
          <p:cNvSpPr txBox="1"/>
          <p:nvPr/>
        </p:nvSpPr>
        <p:spPr>
          <a:xfrm>
            <a:off x="6564702" y="1649562"/>
            <a:ext cx="2368985" cy="3416320"/>
          </a:xfrm>
          <a:prstGeom prst="rect">
            <a:avLst/>
          </a:prstGeom>
          <a:noFill/>
        </p:spPr>
        <p:txBody>
          <a:bodyPr wrap="square" rtlCol="0">
            <a:spAutoFit/>
          </a:bodyPr>
          <a:lstStyle/>
          <a:p>
            <a:r>
              <a:rPr lang="en-GB" dirty="0"/>
              <a:t>Houses with heat pumps should keep them! </a:t>
            </a:r>
          </a:p>
          <a:p>
            <a:endParaRPr lang="en-GB" dirty="0"/>
          </a:p>
          <a:p>
            <a:r>
              <a:rPr lang="en-GB" dirty="0"/>
              <a:t>So we’re not currently proposing taking the network to the west side of the town as there are already a high proportion of houses with heat pumps there. </a:t>
            </a:r>
          </a:p>
        </p:txBody>
      </p:sp>
      <p:pic>
        <p:nvPicPr>
          <p:cNvPr id="3" name="Picture 2">
            <a:extLst>
              <a:ext uri="{FF2B5EF4-FFF2-40B4-BE49-F238E27FC236}">
                <a16:creationId xmlns:a16="http://schemas.microsoft.com/office/drawing/2014/main" id="{255BD833-57C0-0F6A-D1E6-1928372A74CA}"/>
              </a:ext>
            </a:extLst>
          </p:cNvPr>
          <p:cNvPicPr>
            <a:picLocks noChangeAspect="1"/>
          </p:cNvPicPr>
          <p:nvPr/>
        </p:nvPicPr>
        <p:blipFill rotWithShape="1">
          <a:blip r:embed="rId3"/>
          <a:srcRect t="13681" b="6374"/>
          <a:stretch/>
        </p:blipFill>
        <p:spPr bwMode="auto">
          <a:xfrm>
            <a:off x="89663" y="0"/>
            <a:ext cx="6314545" cy="6858000"/>
          </a:xfrm>
          <a:prstGeom prst="rect">
            <a:avLst/>
          </a:prstGeom>
        </p:spPr>
      </p:pic>
      <p:sp>
        <p:nvSpPr>
          <p:cNvPr id="4" name="TextBox 3">
            <a:extLst>
              <a:ext uri="{FF2B5EF4-FFF2-40B4-BE49-F238E27FC236}">
                <a16:creationId xmlns:a16="http://schemas.microsoft.com/office/drawing/2014/main" id="{F8D04886-A3F9-8746-B490-941ED650EFC0}"/>
              </a:ext>
            </a:extLst>
          </p:cNvPr>
          <p:cNvSpPr txBox="1"/>
          <p:nvPr/>
        </p:nvSpPr>
        <p:spPr>
          <a:xfrm>
            <a:off x="6685352" y="466048"/>
            <a:ext cx="2032000" cy="523220"/>
          </a:xfrm>
          <a:prstGeom prst="rect">
            <a:avLst/>
          </a:prstGeom>
          <a:noFill/>
        </p:spPr>
        <p:txBody>
          <a:bodyPr wrap="square" rtlCol="0">
            <a:spAutoFit/>
          </a:bodyPr>
          <a:lstStyle/>
          <a:p>
            <a:r>
              <a:rPr lang="en-GB" sz="2800" dirty="0"/>
              <a:t>Heat pumps</a:t>
            </a:r>
          </a:p>
        </p:txBody>
      </p:sp>
    </p:spTree>
    <p:extLst>
      <p:ext uri="{BB962C8B-B14F-4D97-AF65-F5344CB8AC3E}">
        <p14:creationId xmlns:p14="http://schemas.microsoft.com/office/powerpoint/2010/main" val="891025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C4DA7159-FEFA-6A9A-5A63-CA0587AA9960}"/>
              </a:ext>
            </a:extLst>
          </p:cNvPr>
          <p:cNvPicPr>
            <a:picLocks noChangeAspect="1"/>
          </p:cNvPicPr>
          <p:nvPr/>
        </p:nvPicPr>
        <p:blipFill>
          <a:blip r:embed="rId2"/>
          <a:stretch>
            <a:fillRect/>
          </a:stretch>
        </p:blipFill>
        <p:spPr>
          <a:xfrm>
            <a:off x="614173" y="688660"/>
            <a:ext cx="3904980" cy="5535156"/>
          </a:xfrm>
          <a:prstGeom prst="rect">
            <a:avLst/>
          </a:prstGeom>
        </p:spPr>
      </p:pic>
      <p:sp>
        <p:nvSpPr>
          <p:cNvPr id="7" name="TextBox 6">
            <a:extLst>
              <a:ext uri="{FF2B5EF4-FFF2-40B4-BE49-F238E27FC236}">
                <a16:creationId xmlns:a16="http://schemas.microsoft.com/office/drawing/2014/main" id="{CBC198C6-2FE6-0600-F9C1-F0F2AA202CAB}"/>
              </a:ext>
            </a:extLst>
          </p:cNvPr>
          <p:cNvSpPr txBox="1"/>
          <p:nvPr/>
        </p:nvSpPr>
        <p:spPr>
          <a:xfrm>
            <a:off x="1046239" y="318246"/>
            <a:ext cx="3213100" cy="400110"/>
          </a:xfrm>
          <a:prstGeom prst="rect">
            <a:avLst/>
          </a:prstGeom>
          <a:noFill/>
        </p:spPr>
        <p:txBody>
          <a:bodyPr wrap="square" rtlCol="0">
            <a:spAutoFit/>
          </a:bodyPr>
          <a:lstStyle/>
          <a:p>
            <a:pPr algn="ctr"/>
            <a:r>
              <a:rPr lang="en-GB" sz="2000" dirty="0"/>
              <a:t>Probable maximum network</a:t>
            </a:r>
          </a:p>
        </p:txBody>
      </p:sp>
      <p:pic>
        <p:nvPicPr>
          <p:cNvPr id="8" name="Picture 7">
            <a:extLst>
              <a:ext uri="{FF2B5EF4-FFF2-40B4-BE49-F238E27FC236}">
                <a16:creationId xmlns:a16="http://schemas.microsoft.com/office/drawing/2014/main" id="{225C6BCE-A476-7D3E-F0BD-A7C0A5DC52EA}"/>
              </a:ext>
            </a:extLst>
          </p:cNvPr>
          <p:cNvPicPr>
            <a:picLocks noChangeAspect="1"/>
          </p:cNvPicPr>
          <p:nvPr/>
        </p:nvPicPr>
        <p:blipFill>
          <a:blip r:embed="rId3"/>
          <a:stretch>
            <a:fillRect/>
          </a:stretch>
        </p:blipFill>
        <p:spPr>
          <a:xfrm>
            <a:off x="5285176" y="675105"/>
            <a:ext cx="2861873" cy="5604310"/>
          </a:xfrm>
          <a:prstGeom prst="rect">
            <a:avLst/>
          </a:prstGeom>
        </p:spPr>
      </p:pic>
      <p:sp>
        <p:nvSpPr>
          <p:cNvPr id="10" name="TextBox 9">
            <a:extLst>
              <a:ext uri="{FF2B5EF4-FFF2-40B4-BE49-F238E27FC236}">
                <a16:creationId xmlns:a16="http://schemas.microsoft.com/office/drawing/2014/main" id="{43289D7F-9CA4-D3C2-55EE-2CEAEF604A69}"/>
              </a:ext>
            </a:extLst>
          </p:cNvPr>
          <p:cNvSpPr txBox="1"/>
          <p:nvPr/>
        </p:nvSpPr>
        <p:spPr>
          <a:xfrm>
            <a:off x="4884663" y="354208"/>
            <a:ext cx="3578608" cy="400110"/>
          </a:xfrm>
          <a:prstGeom prst="rect">
            <a:avLst/>
          </a:prstGeom>
          <a:noFill/>
        </p:spPr>
        <p:txBody>
          <a:bodyPr wrap="none" rtlCol="0">
            <a:spAutoFit/>
          </a:bodyPr>
          <a:lstStyle/>
          <a:p>
            <a:r>
              <a:rPr lang="en-GB" sz="2000" dirty="0"/>
              <a:t>Smaller more economic network</a:t>
            </a:r>
          </a:p>
        </p:txBody>
      </p:sp>
    </p:spTree>
    <p:extLst>
      <p:ext uri="{BB962C8B-B14F-4D97-AF65-F5344CB8AC3E}">
        <p14:creationId xmlns:p14="http://schemas.microsoft.com/office/powerpoint/2010/main" val="1060990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5A654B-743C-7DA5-67E4-91574188890B}"/>
              </a:ext>
            </a:extLst>
          </p:cNvPr>
          <p:cNvSpPr txBox="1"/>
          <p:nvPr/>
        </p:nvSpPr>
        <p:spPr>
          <a:xfrm>
            <a:off x="494411" y="362295"/>
            <a:ext cx="8217409" cy="2339102"/>
          </a:xfrm>
          <a:prstGeom prst="rect">
            <a:avLst/>
          </a:prstGeom>
          <a:noFill/>
        </p:spPr>
        <p:txBody>
          <a:bodyPr wrap="square" rtlCol="0">
            <a:spAutoFit/>
          </a:bodyPr>
          <a:lstStyle/>
          <a:p>
            <a:r>
              <a:rPr lang="en-GB" sz="2000" dirty="0"/>
              <a:t>Possible Heat sources</a:t>
            </a:r>
            <a:r>
              <a:rPr lang="en-GB" dirty="0"/>
              <a:t>:</a:t>
            </a:r>
          </a:p>
          <a:p>
            <a:pPr marL="285750" indent="-285750">
              <a:buFont typeface="Arial" panose="020B0604020202020204" pitchFamily="34" charset="0"/>
              <a:buChar char="•"/>
            </a:pPr>
            <a:r>
              <a:rPr lang="en-GB" dirty="0"/>
              <a:t>Biomass – little spare heat at wood yard, experience is that owning and operating 	a biomass boiler can be labour intensive and some less supportive of biomass</a:t>
            </a:r>
          </a:p>
          <a:p>
            <a:pPr marL="285750" indent="-285750">
              <a:buFont typeface="Arial" panose="020B0604020202020204" pitchFamily="34" charset="0"/>
              <a:buChar char="•"/>
            </a:pPr>
            <a:r>
              <a:rPr lang="en-GB" dirty="0"/>
              <a:t>Ground Source heat pump – the required boreholes very expensive </a:t>
            </a:r>
          </a:p>
          <a:p>
            <a:pPr marL="285750" indent="-285750">
              <a:buFont typeface="Arial" panose="020B0604020202020204" pitchFamily="34" charset="0"/>
              <a:buChar char="•"/>
            </a:pPr>
            <a:r>
              <a:rPr lang="en-GB" dirty="0"/>
              <a:t>No river or lakes for water source heat pumps and there is little heat available from 	the sewage works.</a:t>
            </a:r>
          </a:p>
          <a:p>
            <a:pPr marL="285750" indent="-285750">
              <a:buFont typeface="Arial" panose="020B0604020202020204" pitchFamily="34" charset="0"/>
              <a:buChar char="•"/>
            </a:pPr>
            <a:r>
              <a:rPr lang="en-GB" dirty="0"/>
              <a:t>No industrial or other waste heat sources</a:t>
            </a:r>
          </a:p>
          <a:p>
            <a:pPr marL="285750" indent="-285750">
              <a:buFont typeface="Arial" panose="020B0604020202020204" pitchFamily="34" charset="0"/>
              <a:buChar char="•"/>
            </a:pPr>
            <a:r>
              <a:rPr lang="en-GB" dirty="0"/>
              <a:t>Air source heat pump </a:t>
            </a:r>
          </a:p>
        </p:txBody>
      </p:sp>
      <p:graphicFrame>
        <p:nvGraphicFramePr>
          <p:cNvPr id="3" name="Chart 2">
            <a:extLst>
              <a:ext uri="{FF2B5EF4-FFF2-40B4-BE49-F238E27FC236}">
                <a16:creationId xmlns:a16="http://schemas.microsoft.com/office/drawing/2014/main" id="{1500CFB1-D6ED-4817-9A83-684E23527415}"/>
              </a:ext>
            </a:extLst>
          </p:cNvPr>
          <p:cNvGraphicFramePr>
            <a:graphicFrameLocks/>
          </p:cNvGraphicFramePr>
          <p:nvPr>
            <p:extLst>
              <p:ext uri="{D42A27DB-BD31-4B8C-83A1-F6EECF244321}">
                <p14:modId xmlns:p14="http://schemas.microsoft.com/office/powerpoint/2010/main" val="761070090"/>
              </p:ext>
            </p:extLst>
          </p:nvPr>
        </p:nvGraphicFramePr>
        <p:xfrm>
          <a:off x="432180" y="2670619"/>
          <a:ext cx="5718811" cy="35718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A9AD37DA-0781-F5F5-47A6-E21381D07807}"/>
              </a:ext>
            </a:extLst>
          </p:cNvPr>
          <p:cNvSpPr txBox="1"/>
          <p:nvPr/>
        </p:nvSpPr>
        <p:spPr>
          <a:xfrm>
            <a:off x="6477889" y="2216150"/>
            <a:ext cx="2101850" cy="3970318"/>
          </a:xfrm>
          <a:prstGeom prst="rect">
            <a:avLst/>
          </a:prstGeom>
          <a:noFill/>
        </p:spPr>
        <p:txBody>
          <a:bodyPr wrap="square" rtlCol="0">
            <a:spAutoFit/>
          </a:bodyPr>
          <a:lstStyle/>
          <a:p>
            <a:r>
              <a:rPr lang="en-GB" dirty="0"/>
              <a:t>The heat pumps can benefit from lower cost electricity from wind turbine and solar PV.</a:t>
            </a:r>
          </a:p>
          <a:p>
            <a:endParaRPr lang="en-GB" dirty="0"/>
          </a:p>
          <a:p>
            <a:r>
              <a:rPr lang="en-GB" dirty="0"/>
              <a:t>If using heat pump PV a better option than solar thermal.</a:t>
            </a:r>
          </a:p>
          <a:p>
            <a:endParaRPr lang="en-GB" dirty="0"/>
          </a:p>
          <a:p>
            <a:r>
              <a:rPr lang="en-GB" b="1" dirty="0"/>
              <a:t>So air source heat pump chosen along with wind turbine and solar PV</a:t>
            </a:r>
          </a:p>
        </p:txBody>
      </p:sp>
    </p:spTree>
    <p:extLst>
      <p:ext uri="{BB962C8B-B14F-4D97-AF65-F5344CB8AC3E}">
        <p14:creationId xmlns:p14="http://schemas.microsoft.com/office/powerpoint/2010/main" val="214001729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8961</TotalTime>
  <Words>1001</Words>
  <Application>Microsoft Office PowerPoint</Application>
  <PresentationFormat>On-screen Show (4:3)</PresentationFormat>
  <Paragraphs>102</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Symbol</vt:lpstr>
      <vt:lpstr>Custom Design</vt:lpstr>
      <vt:lpstr>Potential heat network and wind turbine at Bishops Castle slides on heat network only</vt:lpstr>
      <vt:lpstr>PowerPoint Presentation</vt:lpstr>
      <vt:lpstr>Bishops Castle tonnes CO2  /year</vt:lpstr>
      <vt:lpstr>What is a heat network</vt:lpstr>
      <vt:lpstr>Why heat networks</vt:lpstr>
      <vt:lpstr>Listed buildings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Sharenergy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Halle.</dc:creator>
  <cp:lastModifiedBy>Dave Green</cp:lastModifiedBy>
  <cp:revision>119</cp:revision>
  <dcterms:created xsi:type="dcterms:W3CDTF">2012-09-04T15:58:16Z</dcterms:created>
  <dcterms:modified xsi:type="dcterms:W3CDTF">2024-09-27T14:26:27Z</dcterms:modified>
</cp:coreProperties>
</file>